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Fira Mono Medium"/>
      <p:regular r:id="rId15"/>
    </p:embeddedFont>
    <p:embeddedFont>
      <p:font typeface="Fira Mono Medium"/>
      <p:regular r:id="rId16"/>
    </p:embeddedFont>
    <p:embeddedFont>
      <p:font typeface="Fira Sans"/>
      <p:regular r:id="rId17"/>
    </p:embeddedFont>
    <p:embeddedFont>
      <p:font typeface="Fira Sans"/>
      <p:regular r:id="rId18"/>
    </p:embeddedFont>
    <p:embeddedFont>
      <p:font typeface="Fira Sans"/>
      <p:regular r:id="rId19"/>
    </p:embeddedFont>
    <p:embeddedFont>
      <p:font typeface="Fira Sans"/>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3-1.png>
</file>

<file path=ppt/media/image-3-2.png>
</file>

<file path=ppt/media/image-3-3.png>
</file>

<file path=ppt/media/image-3-4.png>
</file>

<file path=ppt/media/image-3-5.png>
</file>

<file path=ppt/media/image-5-1.png>
</file>

<file path=ppt/media/image-6-1.png>
</file>

<file path=ppt/media/image-6-2.png>
</file>

<file path=ppt/media/image-6-3.png>
</file>

<file path=ppt/media/image-6-4.png>
</file>

<file path=ppt/media/image-6-5.pn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81B"/>
          </a:solidFill>
          <a:ln/>
        </p:spPr>
      </p:sp>
      <p:sp>
        <p:nvSpPr>
          <p:cNvPr id="3" name="Shape 1"/>
          <p:cNvSpPr/>
          <p:nvPr/>
        </p:nvSpPr>
        <p:spPr>
          <a:xfrm>
            <a:off x="0" y="0"/>
            <a:ext cx="14630400" cy="8229600"/>
          </a:xfrm>
          <a:prstGeom prst="rect">
            <a:avLst/>
          </a:prstGeom>
          <a:solidFill>
            <a:srgbClr val="0F0F1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81B"/>
          </a:solidFill>
          <a:ln/>
        </p:spPr>
      </p:sp>
      <p:sp>
        <p:nvSpPr>
          <p:cNvPr id="3" name="Shape 1"/>
          <p:cNvSpPr/>
          <p:nvPr/>
        </p:nvSpPr>
        <p:spPr>
          <a:xfrm>
            <a:off x="0" y="0"/>
            <a:ext cx="14630400" cy="8229600"/>
          </a:xfrm>
          <a:prstGeom prst="rect">
            <a:avLst/>
          </a:prstGeom>
          <a:solidFill>
            <a:srgbClr val="211E2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81B"/>
          </a:solidFill>
          <a:ln/>
        </p:spPr>
      </p:sp>
      <p:sp>
        <p:nvSpPr>
          <p:cNvPr id="3" name="Shape 1"/>
          <p:cNvSpPr/>
          <p:nvPr/>
        </p:nvSpPr>
        <p:spPr>
          <a:xfrm>
            <a:off x="0" y="0"/>
            <a:ext cx="14630400" cy="8229600"/>
          </a:xfrm>
          <a:prstGeom prst="rect">
            <a:avLst/>
          </a:prstGeom>
          <a:solidFill>
            <a:srgbClr val="0F0F1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81B"/>
          </a:solidFill>
          <a:ln/>
        </p:spPr>
      </p:sp>
      <p:sp>
        <p:nvSpPr>
          <p:cNvPr id="3" name="Shape 1"/>
          <p:cNvSpPr/>
          <p:nvPr/>
        </p:nvSpPr>
        <p:spPr>
          <a:xfrm>
            <a:off x="0" y="0"/>
            <a:ext cx="14630400" cy="8229600"/>
          </a:xfrm>
          <a:prstGeom prst="rect">
            <a:avLst/>
          </a:prstGeom>
          <a:solidFill>
            <a:srgbClr val="211E2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81B"/>
          </a:solidFill>
          <a:ln/>
        </p:spPr>
      </p:sp>
      <p:sp>
        <p:nvSpPr>
          <p:cNvPr id="3" name="Shape 1"/>
          <p:cNvSpPr/>
          <p:nvPr/>
        </p:nvSpPr>
        <p:spPr>
          <a:xfrm>
            <a:off x="0" y="0"/>
            <a:ext cx="14630400" cy="8229600"/>
          </a:xfrm>
          <a:prstGeom prst="rect">
            <a:avLst/>
          </a:prstGeom>
          <a:solidFill>
            <a:srgbClr val="0F0F1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81B"/>
          </a:solidFill>
          <a:ln/>
        </p:spPr>
      </p:sp>
      <p:sp>
        <p:nvSpPr>
          <p:cNvPr id="3" name="Shape 1"/>
          <p:cNvSpPr/>
          <p:nvPr/>
        </p:nvSpPr>
        <p:spPr>
          <a:xfrm>
            <a:off x="0" y="0"/>
            <a:ext cx="14630400" cy="8229600"/>
          </a:xfrm>
          <a:prstGeom prst="rect">
            <a:avLst/>
          </a:prstGeom>
          <a:solidFill>
            <a:srgbClr val="211E2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81B"/>
          </a:solidFill>
          <a:ln/>
        </p:spPr>
      </p:sp>
      <p:sp>
        <p:nvSpPr>
          <p:cNvPr id="3" name="Shape 1"/>
          <p:cNvSpPr/>
          <p:nvPr/>
        </p:nvSpPr>
        <p:spPr>
          <a:xfrm>
            <a:off x="0" y="0"/>
            <a:ext cx="14630400" cy="8229600"/>
          </a:xfrm>
          <a:prstGeom prst="rect">
            <a:avLst/>
          </a:prstGeom>
          <a:solidFill>
            <a:srgbClr val="0F0F1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81B"/>
          </a:solidFill>
          <a:ln/>
        </p:spPr>
      </p:sp>
      <p:sp>
        <p:nvSpPr>
          <p:cNvPr id="3" name="Shape 1"/>
          <p:cNvSpPr/>
          <p:nvPr/>
        </p:nvSpPr>
        <p:spPr>
          <a:xfrm>
            <a:off x="0" y="0"/>
            <a:ext cx="14630400" cy="8229600"/>
          </a:xfrm>
          <a:prstGeom prst="rect">
            <a:avLst/>
          </a:prstGeom>
          <a:solidFill>
            <a:srgbClr val="201E2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png"/><Relationship Id="rId6" Type="http://schemas.openxmlformats.org/officeDocument/2006/relationships/slideLayout" Target="../slideLayouts/slideLayout4.xml"/><Relationship Id="rId7"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slideLayout" Target="../slideLayouts/slideLayout7.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388275"/>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FBF3FA"/>
                </a:solidFill>
                <a:latin typeface="Fira Mono Medium" pitchFamily="34" charset="0"/>
                <a:ea typeface="Fira Mono Medium" pitchFamily="34" charset="-122"/>
                <a:cs typeface="Fira Mono Medium" pitchFamily="34" charset="-120"/>
              </a:rPr>
              <a:t>QueueAway™</a:t>
            </a:r>
            <a:endParaRPr lang="en-US" sz="4450" dirty="0"/>
          </a:p>
        </p:txBody>
      </p:sp>
      <p:sp>
        <p:nvSpPr>
          <p:cNvPr id="4" name="Text 1"/>
          <p:cNvSpPr/>
          <p:nvPr/>
        </p:nvSpPr>
        <p:spPr>
          <a:xfrm>
            <a:off x="793790" y="3437215"/>
            <a:ext cx="7556421" cy="1700927"/>
          </a:xfrm>
          <a:prstGeom prst="rect">
            <a:avLst/>
          </a:prstGeom>
          <a:noFill/>
          <a:ln/>
        </p:spPr>
        <p:txBody>
          <a:bodyPr wrap="square" lIns="0" tIns="0" rIns="0" bIns="0" rtlCol="0" anchor="t"/>
          <a:lstStyle/>
          <a:p>
            <a:pPr algn="l" indent="0" marL="0">
              <a:lnSpc>
                <a:spcPts val="4450"/>
              </a:lnSpc>
              <a:buNone/>
            </a:pPr>
            <a:r>
              <a:rPr lang="en-US" sz="3550" dirty="0">
                <a:solidFill>
                  <a:srgbClr val="FBF3FA"/>
                </a:solidFill>
                <a:latin typeface="Fira Mono Medium" pitchFamily="34" charset="0"/>
                <a:ea typeface="Fira Mono Medium" pitchFamily="34" charset="-122"/>
                <a:cs typeface="Fira Mono Medium" pitchFamily="34" charset="-120"/>
              </a:rPr>
              <a:t>AI-Powered • IoT-Enabled • Blockchain-Secured Smart Queue Management</a:t>
            </a:r>
            <a:endParaRPr lang="en-US" sz="3550" dirty="0"/>
          </a:p>
        </p:txBody>
      </p:sp>
      <p:sp>
        <p:nvSpPr>
          <p:cNvPr id="5" name="Text 2"/>
          <p:cNvSpPr/>
          <p:nvPr/>
        </p:nvSpPr>
        <p:spPr>
          <a:xfrm>
            <a:off x="793790" y="5478304"/>
            <a:ext cx="7556421" cy="362903"/>
          </a:xfrm>
          <a:prstGeom prst="rect">
            <a:avLst/>
          </a:prstGeom>
          <a:noFill/>
          <a:ln/>
        </p:spPr>
        <p:txBody>
          <a:bodyPr wrap="none" lIns="0" tIns="0" rIns="0" bIns="0" rtlCol="0" anchor="t"/>
          <a:lstStyle/>
          <a:p>
            <a:pPr algn="ctr" indent="0" marL="0">
              <a:lnSpc>
                <a:spcPts val="2850"/>
              </a:lnSpc>
              <a:buNone/>
            </a:pPr>
            <a:r>
              <a:rPr lang="en-US" sz="1750" dirty="0">
                <a:solidFill>
                  <a:srgbClr val="E0D6DE"/>
                </a:solidFill>
                <a:latin typeface="Fira Sans" pitchFamily="34" charset="0"/>
                <a:ea typeface="Fira Sans" pitchFamily="34" charset="-122"/>
                <a:cs typeface="Fira Sans" pitchFamily="34" charset="-120"/>
              </a:rPr>
              <a:t>Presented by Team 1023</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835938"/>
            <a:ext cx="11906607" cy="708779"/>
          </a:xfrm>
          <a:prstGeom prst="rect">
            <a:avLst/>
          </a:prstGeom>
          <a:noFill/>
          <a:ln/>
        </p:spPr>
        <p:txBody>
          <a:bodyPr wrap="none" lIns="0" tIns="0" rIns="0" bIns="0" rtlCol="0" anchor="t"/>
          <a:lstStyle/>
          <a:p>
            <a:pPr algn="l" indent="0" marL="0">
              <a:lnSpc>
                <a:spcPts val="5550"/>
              </a:lnSpc>
              <a:buNone/>
            </a:pPr>
            <a:r>
              <a:rPr lang="en-US" sz="4450" dirty="0">
                <a:solidFill>
                  <a:srgbClr val="FF6BD8"/>
                </a:solidFill>
                <a:latin typeface="Fira Mono Medium" pitchFamily="34" charset="0"/>
                <a:ea typeface="Fira Mono Medium" pitchFamily="34" charset="-122"/>
                <a:cs typeface="Fira Mono Medium" pitchFamily="34" charset="-120"/>
              </a:rPr>
              <a:t>The Problem:</a:t>
            </a:r>
            <a:pPr algn="l" indent="0" marL="0">
              <a:lnSpc>
                <a:spcPts val="5550"/>
              </a:lnSpc>
              <a:buNone/>
            </a:pPr>
            <a:r>
              <a:rPr lang="en-US" sz="4450" dirty="0">
                <a:solidFill>
                  <a:srgbClr val="FBF3FA"/>
                </a:solidFill>
                <a:latin typeface="Fira Mono Medium" pitchFamily="34" charset="0"/>
                <a:ea typeface="Fira Mono Medium" pitchFamily="34" charset="-122"/>
                <a:cs typeface="Fira Mono Medium" pitchFamily="34" charset="-120"/>
              </a:rPr>
              <a:t> Waiting is Wasted Time</a:t>
            </a:r>
            <a:endParaRPr lang="en-US" sz="4450" dirty="0"/>
          </a:p>
        </p:txBody>
      </p:sp>
      <p:sp>
        <p:nvSpPr>
          <p:cNvPr id="3" name="Text 1"/>
          <p:cNvSpPr/>
          <p:nvPr/>
        </p:nvSpPr>
        <p:spPr>
          <a:xfrm>
            <a:off x="793790" y="1998345"/>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Fira Sans" pitchFamily="34" charset="0"/>
                <a:ea typeface="Fira Sans" pitchFamily="34" charset="-122"/>
                <a:cs typeface="Fira Sans" pitchFamily="34" charset="-120"/>
              </a:rPr>
              <a:t>Physical queues are a pervasive source of frustration, inefficiency, and even health risks in our daily lives. From doctor's offices to government agencies, people collectively lose countless hours standing in line, often in chaotic and unfair environments.</a:t>
            </a:r>
            <a:endParaRPr lang="en-US" sz="1750" dirty="0"/>
          </a:p>
        </p:txBody>
      </p:sp>
      <p:sp>
        <p:nvSpPr>
          <p:cNvPr id="4" name="Shape 2"/>
          <p:cNvSpPr/>
          <p:nvPr/>
        </p:nvSpPr>
        <p:spPr>
          <a:xfrm>
            <a:off x="793790" y="2979301"/>
            <a:ext cx="6407944" cy="2093714"/>
          </a:xfrm>
          <a:prstGeom prst="roundRect">
            <a:avLst>
              <a:gd name="adj" fmla="val 6988"/>
            </a:avLst>
          </a:prstGeom>
          <a:solidFill>
            <a:srgbClr val="211E24"/>
          </a:solidFill>
          <a:ln w="30480">
            <a:solidFill>
              <a:srgbClr val="474748"/>
            </a:solidFill>
            <a:prstDash val="solid"/>
          </a:ln>
        </p:spPr>
      </p:sp>
      <p:sp>
        <p:nvSpPr>
          <p:cNvPr id="5" name="Shape 3"/>
          <p:cNvSpPr/>
          <p:nvPr/>
        </p:nvSpPr>
        <p:spPr>
          <a:xfrm>
            <a:off x="763310" y="2979301"/>
            <a:ext cx="121920" cy="2093714"/>
          </a:xfrm>
          <a:prstGeom prst="roundRect">
            <a:avLst>
              <a:gd name="adj" fmla="val 27907"/>
            </a:avLst>
          </a:prstGeom>
          <a:solidFill>
            <a:srgbClr val="FF6BD8"/>
          </a:solidFill>
          <a:ln/>
        </p:spPr>
      </p:sp>
      <p:sp>
        <p:nvSpPr>
          <p:cNvPr id="6" name="Text 4"/>
          <p:cNvSpPr/>
          <p:nvPr/>
        </p:nvSpPr>
        <p:spPr>
          <a:xfrm>
            <a:off x="1142524" y="323659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Fira Mono Medium" pitchFamily="34" charset="0"/>
                <a:ea typeface="Fira Mono Medium" pitchFamily="34" charset="-122"/>
                <a:cs typeface="Fira Mono Medium" pitchFamily="34" charset="-120"/>
              </a:rPr>
              <a:t>Lost Hours</a:t>
            </a:r>
            <a:endParaRPr lang="en-US" sz="2200" dirty="0"/>
          </a:p>
        </p:txBody>
      </p:sp>
      <p:sp>
        <p:nvSpPr>
          <p:cNvPr id="7" name="Text 5"/>
          <p:cNvSpPr/>
          <p:nvPr/>
        </p:nvSpPr>
        <p:spPr>
          <a:xfrm>
            <a:off x="1142524" y="3727013"/>
            <a:ext cx="5801916" cy="72580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Fira Sans" pitchFamily="34" charset="0"/>
                <a:ea typeface="Fira Sans" pitchFamily="34" charset="-122"/>
                <a:cs typeface="Fira Sans" pitchFamily="34" charset="-120"/>
              </a:rPr>
              <a:t>Individuals spend an average of </a:t>
            </a:r>
            <a:pPr algn="l" indent="0" marL="0">
              <a:lnSpc>
                <a:spcPts val="2850"/>
              </a:lnSpc>
              <a:buNone/>
            </a:pPr>
            <a:r>
              <a:rPr lang="en-US" sz="1750" b="1" dirty="0">
                <a:solidFill>
                  <a:srgbClr val="E0D6DE"/>
                </a:solidFill>
                <a:latin typeface="Fira Sans" pitchFamily="34" charset="0"/>
                <a:ea typeface="Fira Sans" pitchFamily="34" charset="-122"/>
                <a:cs typeface="Fira Sans" pitchFamily="34" charset="-120"/>
              </a:rPr>
              <a:t>3-5 hours weekly</a:t>
            </a:r>
            <a:pPr algn="l" indent="0" marL="0">
              <a:lnSpc>
                <a:spcPts val="2850"/>
              </a:lnSpc>
              <a:buNone/>
            </a:pPr>
            <a:r>
              <a:rPr lang="en-US" sz="1750" dirty="0">
                <a:solidFill>
                  <a:srgbClr val="E0D6DE"/>
                </a:solidFill>
                <a:latin typeface="Fira Sans" pitchFamily="34" charset="0"/>
                <a:ea typeface="Fira Sans" pitchFamily="34" charset="-122"/>
                <a:cs typeface="Fira Sans" pitchFamily="34" charset="-120"/>
              </a:rPr>
              <a:t> in physical queues, leading to significant productivity loss.</a:t>
            </a:r>
            <a:endParaRPr lang="en-US" sz="1750" dirty="0"/>
          </a:p>
        </p:txBody>
      </p:sp>
      <p:sp>
        <p:nvSpPr>
          <p:cNvPr id="8" name="Shape 6"/>
          <p:cNvSpPr/>
          <p:nvPr/>
        </p:nvSpPr>
        <p:spPr>
          <a:xfrm>
            <a:off x="7428548" y="2979301"/>
            <a:ext cx="6408063" cy="2093714"/>
          </a:xfrm>
          <a:prstGeom prst="roundRect">
            <a:avLst>
              <a:gd name="adj" fmla="val 6988"/>
            </a:avLst>
          </a:prstGeom>
          <a:solidFill>
            <a:srgbClr val="211E24"/>
          </a:solidFill>
          <a:ln w="30480">
            <a:solidFill>
              <a:srgbClr val="474748"/>
            </a:solidFill>
            <a:prstDash val="solid"/>
          </a:ln>
        </p:spPr>
      </p:sp>
      <p:sp>
        <p:nvSpPr>
          <p:cNvPr id="9" name="Shape 7"/>
          <p:cNvSpPr/>
          <p:nvPr/>
        </p:nvSpPr>
        <p:spPr>
          <a:xfrm>
            <a:off x="7398067" y="2979301"/>
            <a:ext cx="121920" cy="2093714"/>
          </a:xfrm>
          <a:prstGeom prst="roundRect">
            <a:avLst>
              <a:gd name="adj" fmla="val 27907"/>
            </a:avLst>
          </a:prstGeom>
          <a:solidFill>
            <a:srgbClr val="FF6BD8"/>
          </a:solidFill>
          <a:ln/>
        </p:spPr>
      </p:sp>
      <p:sp>
        <p:nvSpPr>
          <p:cNvPr id="10" name="Text 8"/>
          <p:cNvSpPr/>
          <p:nvPr/>
        </p:nvSpPr>
        <p:spPr>
          <a:xfrm>
            <a:off x="7777282" y="3236595"/>
            <a:ext cx="3060502" cy="354330"/>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Fira Mono Medium" pitchFamily="34" charset="0"/>
                <a:ea typeface="Fira Mono Medium" pitchFamily="34" charset="-122"/>
                <a:cs typeface="Fira Mono Medium" pitchFamily="34" charset="-120"/>
              </a:rPr>
              <a:t>Lack of Management</a:t>
            </a:r>
            <a:endParaRPr lang="en-US" sz="2200" dirty="0"/>
          </a:p>
        </p:txBody>
      </p:sp>
      <p:sp>
        <p:nvSpPr>
          <p:cNvPr id="11" name="Text 9"/>
          <p:cNvSpPr/>
          <p:nvPr/>
        </p:nvSpPr>
        <p:spPr>
          <a:xfrm>
            <a:off x="7777282" y="3727013"/>
            <a:ext cx="5802035" cy="1088708"/>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Fira Sans" pitchFamily="34" charset="0"/>
                <a:ea typeface="Fira Sans" pitchFamily="34" charset="-122"/>
                <a:cs typeface="Fira Sans" pitchFamily="34" charset="-120"/>
              </a:rPr>
              <a:t>Small clinics, school offices, and local drives often lack </a:t>
            </a:r>
            <a:pPr algn="l" indent="0" marL="0">
              <a:lnSpc>
                <a:spcPts val="2850"/>
              </a:lnSpc>
              <a:buNone/>
            </a:pPr>
            <a:r>
              <a:rPr lang="en-US" sz="1750" b="1" dirty="0">
                <a:solidFill>
                  <a:srgbClr val="E0D6DE"/>
                </a:solidFill>
                <a:latin typeface="Fira Sans" pitchFamily="34" charset="0"/>
                <a:ea typeface="Fira Sans" pitchFamily="34" charset="-122"/>
                <a:cs typeface="Fira Sans" pitchFamily="34" charset="-120"/>
              </a:rPr>
              <a:t>any form of digital queue management</a:t>
            </a:r>
            <a:pPr algn="l" indent="0" marL="0">
              <a:lnSpc>
                <a:spcPts val="2850"/>
              </a:lnSpc>
              <a:buNone/>
            </a:pPr>
            <a:r>
              <a:rPr lang="en-US" sz="1750" dirty="0">
                <a:solidFill>
                  <a:srgbClr val="E0D6DE"/>
                </a:solidFill>
                <a:latin typeface="Fira Sans" pitchFamily="34" charset="0"/>
                <a:ea typeface="Fira Sans" pitchFamily="34" charset="-122"/>
                <a:cs typeface="Fira Sans" pitchFamily="34" charset="-120"/>
              </a:rPr>
              <a:t>, relying on outdated systems.</a:t>
            </a:r>
            <a:endParaRPr lang="en-US" sz="1750" dirty="0"/>
          </a:p>
        </p:txBody>
      </p:sp>
      <p:sp>
        <p:nvSpPr>
          <p:cNvPr id="12" name="Shape 10"/>
          <p:cNvSpPr/>
          <p:nvPr/>
        </p:nvSpPr>
        <p:spPr>
          <a:xfrm>
            <a:off x="793790" y="5299829"/>
            <a:ext cx="6407944" cy="2093714"/>
          </a:xfrm>
          <a:prstGeom prst="roundRect">
            <a:avLst>
              <a:gd name="adj" fmla="val 6988"/>
            </a:avLst>
          </a:prstGeom>
          <a:solidFill>
            <a:srgbClr val="211E24"/>
          </a:solidFill>
          <a:ln w="30480">
            <a:solidFill>
              <a:srgbClr val="474748"/>
            </a:solidFill>
            <a:prstDash val="solid"/>
          </a:ln>
        </p:spPr>
      </p:sp>
      <p:sp>
        <p:nvSpPr>
          <p:cNvPr id="13" name="Shape 11"/>
          <p:cNvSpPr/>
          <p:nvPr/>
        </p:nvSpPr>
        <p:spPr>
          <a:xfrm>
            <a:off x="763310" y="5299829"/>
            <a:ext cx="121920" cy="2093714"/>
          </a:xfrm>
          <a:prstGeom prst="roundRect">
            <a:avLst>
              <a:gd name="adj" fmla="val 27907"/>
            </a:avLst>
          </a:prstGeom>
          <a:solidFill>
            <a:srgbClr val="FF6BD8"/>
          </a:solidFill>
          <a:ln/>
        </p:spPr>
      </p:sp>
      <p:sp>
        <p:nvSpPr>
          <p:cNvPr id="14" name="Text 12"/>
          <p:cNvSpPr/>
          <p:nvPr/>
        </p:nvSpPr>
        <p:spPr>
          <a:xfrm>
            <a:off x="1142524" y="5557123"/>
            <a:ext cx="3400544" cy="354330"/>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Fira Mono Medium" pitchFamily="34" charset="0"/>
                <a:ea typeface="Fira Mono Medium" pitchFamily="34" charset="-122"/>
                <a:cs typeface="Fira Mono Medium" pitchFamily="34" charset="-120"/>
              </a:rPr>
              <a:t>Chaos &amp; Health Risks</a:t>
            </a:r>
            <a:endParaRPr lang="en-US" sz="2200" dirty="0"/>
          </a:p>
        </p:txBody>
      </p:sp>
      <p:sp>
        <p:nvSpPr>
          <p:cNvPr id="15" name="Text 13"/>
          <p:cNvSpPr/>
          <p:nvPr/>
        </p:nvSpPr>
        <p:spPr>
          <a:xfrm>
            <a:off x="1142524" y="6047542"/>
            <a:ext cx="5801916" cy="1088708"/>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Fira Sans" pitchFamily="34" charset="0"/>
                <a:ea typeface="Fira Sans" pitchFamily="34" charset="-122"/>
                <a:cs typeface="Fira Sans" pitchFamily="34" charset="-120"/>
              </a:rPr>
              <a:t>Unmanaged queues foster </a:t>
            </a:r>
            <a:pPr algn="l" indent="0" marL="0">
              <a:lnSpc>
                <a:spcPts val="2850"/>
              </a:lnSpc>
              <a:buNone/>
            </a:pPr>
            <a:r>
              <a:rPr lang="en-US" sz="1750" b="1" dirty="0">
                <a:solidFill>
                  <a:srgbClr val="E0D6DE"/>
                </a:solidFill>
                <a:latin typeface="Fira Sans" pitchFamily="34" charset="0"/>
                <a:ea typeface="Fira Sans" pitchFamily="34" charset="-122"/>
                <a:cs typeface="Fira Sans" pitchFamily="34" charset="-120"/>
              </a:rPr>
              <a:t>disorder, perceived unfairness, overcrowding</a:t>
            </a:r>
            <a:pPr algn="l" indent="0" marL="0">
              <a:lnSpc>
                <a:spcPts val="2850"/>
              </a:lnSpc>
              <a:buNone/>
            </a:pPr>
            <a:r>
              <a:rPr lang="en-US" sz="1750" dirty="0">
                <a:solidFill>
                  <a:srgbClr val="E0D6DE"/>
                </a:solidFill>
                <a:latin typeface="Fira Sans" pitchFamily="34" charset="0"/>
                <a:ea typeface="Fira Sans" pitchFamily="34" charset="-122"/>
                <a:cs typeface="Fira Sans" pitchFamily="34" charset="-120"/>
              </a:rPr>
              <a:t>, and increased exposure to health risks.</a:t>
            </a:r>
            <a:endParaRPr lang="en-US" sz="1750" dirty="0"/>
          </a:p>
        </p:txBody>
      </p:sp>
      <p:sp>
        <p:nvSpPr>
          <p:cNvPr id="16" name="Shape 14"/>
          <p:cNvSpPr/>
          <p:nvPr/>
        </p:nvSpPr>
        <p:spPr>
          <a:xfrm>
            <a:off x="7428548" y="5299829"/>
            <a:ext cx="6408063" cy="2093714"/>
          </a:xfrm>
          <a:prstGeom prst="roundRect">
            <a:avLst>
              <a:gd name="adj" fmla="val 6988"/>
            </a:avLst>
          </a:prstGeom>
          <a:solidFill>
            <a:srgbClr val="211E24"/>
          </a:solidFill>
          <a:ln w="30480">
            <a:solidFill>
              <a:srgbClr val="474748"/>
            </a:solidFill>
            <a:prstDash val="solid"/>
          </a:ln>
        </p:spPr>
      </p:sp>
      <p:sp>
        <p:nvSpPr>
          <p:cNvPr id="17" name="Shape 15"/>
          <p:cNvSpPr/>
          <p:nvPr/>
        </p:nvSpPr>
        <p:spPr>
          <a:xfrm>
            <a:off x="7398067" y="5299829"/>
            <a:ext cx="121920" cy="2093714"/>
          </a:xfrm>
          <a:prstGeom prst="roundRect">
            <a:avLst>
              <a:gd name="adj" fmla="val 27907"/>
            </a:avLst>
          </a:prstGeom>
          <a:solidFill>
            <a:srgbClr val="FF6BD8"/>
          </a:solidFill>
          <a:ln/>
        </p:spPr>
      </p:sp>
      <p:sp>
        <p:nvSpPr>
          <p:cNvPr id="18" name="Text 16"/>
          <p:cNvSpPr/>
          <p:nvPr/>
        </p:nvSpPr>
        <p:spPr>
          <a:xfrm>
            <a:off x="7777282" y="5557123"/>
            <a:ext cx="3060502" cy="354330"/>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Fira Mono Medium" pitchFamily="34" charset="0"/>
                <a:ea typeface="Fira Mono Medium" pitchFamily="34" charset="-122"/>
                <a:cs typeface="Fira Mono Medium" pitchFamily="34" charset="-120"/>
              </a:rPr>
              <a:t>High Entry Barrier</a:t>
            </a:r>
            <a:endParaRPr lang="en-US" sz="2200" dirty="0"/>
          </a:p>
        </p:txBody>
      </p:sp>
      <p:sp>
        <p:nvSpPr>
          <p:cNvPr id="19" name="Text 17"/>
          <p:cNvSpPr/>
          <p:nvPr/>
        </p:nvSpPr>
        <p:spPr>
          <a:xfrm>
            <a:off x="7777282" y="6047542"/>
            <a:ext cx="5802035" cy="1088708"/>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Fira Sans" pitchFamily="34" charset="0"/>
                <a:ea typeface="Fira Sans" pitchFamily="34" charset="-122"/>
                <a:cs typeface="Fira Sans" pitchFamily="34" charset="-120"/>
              </a:rPr>
              <a:t>Existing solutions are </a:t>
            </a:r>
            <a:pPr algn="l" indent="0" marL="0">
              <a:lnSpc>
                <a:spcPts val="2850"/>
              </a:lnSpc>
              <a:buNone/>
            </a:pPr>
            <a:r>
              <a:rPr lang="en-US" sz="1750" b="1" dirty="0">
                <a:solidFill>
                  <a:srgbClr val="E0D6DE"/>
                </a:solidFill>
                <a:latin typeface="Fira Sans" pitchFamily="34" charset="0"/>
                <a:ea typeface="Fira Sans" pitchFamily="34" charset="-122"/>
                <a:cs typeface="Fira Sans" pitchFamily="34" charset="-120"/>
              </a:rPr>
              <a:t>expensive, complex</a:t>
            </a:r>
            <a:pPr algn="l" indent="0" marL="0">
              <a:lnSpc>
                <a:spcPts val="2850"/>
              </a:lnSpc>
              <a:buNone/>
            </a:pPr>
            <a:r>
              <a:rPr lang="en-US" sz="1750" dirty="0">
                <a:solidFill>
                  <a:srgbClr val="E0D6DE"/>
                </a:solidFill>
                <a:latin typeface="Fira Sans" pitchFamily="34" charset="0"/>
                <a:ea typeface="Fira Sans" pitchFamily="34" charset="-122"/>
                <a:cs typeface="Fira Sans" pitchFamily="34" charset="-120"/>
              </a:rPr>
              <a:t>, and require specialized hardware, making them inaccessible for small businesses.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50689" y="589836"/>
            <a:ext cx="7720489" cy="670322"/>
          </a:xfrm>
          <a:prstGeom prst="rect">
            <a:avLst/>
          </a:prstGeom>
          <a:noFill/>
          <a:ln/>
        </p:spPr>
        <p:txBody>
          <a:bodyPr wrap="none" lIns="0" tIns="0" rIns="0" bIns="0" rtlCol="0" anchor="t"/>
          <a:lstStyle/>
          <a:p>
            <a:pPr algn="l" indent="0" marL="0">
              <a:lnSpc>
                <a:spcPts val="5250"/>
              </a:lnSpc>
              <a:buNone/>
            </a:pPr>
            <a:r>
              <a:rPr lang="en-US" sz="4200" dirty="0">
                <a:solidFill>
                  <a:srgbClr val="FF6BD8"/>
                </a:solidFill>
                <a:latin typeface="Fira Mono Medium" pitchFamily="34" charset="0"/>
                <a:ea typeface="Fira Mono Medium" pitchFamily="34" charset="-122"/>
                <a:cs typeface="Fira Mono Medium" pitchFamily="34" charset="-120"/>
              </a:rPr>
              <a:t>Our Solution:</a:t>
            </a:r>
            <a:pPr algn="l" indent="0" marL="0">
              <a:lnSpc>
                <a:spcPts val="5250"/>
              </a:lnSpc>
              <a:buNone/>
            </a:pPr>
            <a:r>
              <a:rPr lang="en-US" sz="4200" dirty="0">
                <a:solidFill>
                  <a:srgbClr val="FBF3FA"/>
                </a:solidFill>
                <a:latin typeface="Fira Mono Medium" pitchFamily="34" charset="0"/>
                <a:ea typeface="Fira Mono Medium" pitchFamily="34" charset="-122"/>
                <a:cs typeface="Fira Mono Medium" pitchFamily="34" charset="-120"/>
              </a:rPr>
              <a:t> QueueAway™</a:t>
            </a:r>
            <a:endParaRPr lang="en-US" sz="4200" dirty="0"/>
          </a:p>
        </p:txBody>
      </p:sp>
      <p:sp>
        <p:nvSpPr>
          <p:cNvPr id="3" name="Text 1"/>
          <p:cNvSpPr/>
          <p:nvPr/>
        </p:nvSpPr>
        <p:spPr>
          <a:xfrm>
            <a:off x="750689" y="1689140"/>
            <a:ext cx="13129022" cy="1029772"/>
          </a:xfrm>
          <a:prstGeom prst="rect">
            <a:avLst/>
          </a:prstGeom>
          <a:noFill/>
          <a:ln/>
        </p:spPr>
        <p:txBody>
          <a:bodyPr wrap="square" lIns="0" tIns="0" rIns="0" bIns="0" rtlCol="0" anchor="t"/>
          <a:lstStyle/>
          <a:p>
            <a:pPr algn="l" indent="0" marL="0">
              <a:lnSpc>
                <a:spcPts val="2700"/>
              </a:lnSpc>
              <a:buNone/>
            </a:pPr>
            <a:r>
              <a:rPr lang="en-US" sz="1650" dirty="0">
                <a:solidFill>
                  <a:srgbClr val="E0D6DE"/>
                </a:solidFill>
                <a:latin typeface="Fira Sans" pitchFamily="34" charset="0"/>
                <a:ea typeface="Fira Sans" pitchFamily="34" charset="-122"/>
                <a:cs typeface="Fira Sans" pitchFamily="34" charset="-120"/>
              </a:rPr>
              <a:t>QueueAway™ is a revolutionary, browser-based smart queue management system designed to eliminate the inefficiencies of physical waiting lines. Leveraging cutting-edge AI, IoT, and blockchain technologies, it provides a seamless, fair, and transparent queuing experience for everyone.</a:t>
            </a:r>
            <a:endParaRPr lang="en-US" sz="1650" dirty="0"/>
          </a:p>
        </p:txBody>
      </p:sp>
      <p:pic>
        <p:nvPicPr>
          <p:cNvPr id="4" name="Image 0" descr="preencoded.png">    </p:cNvPr>
          <p:cNvPicPr>
            <a:picLocks noChangeAspect="1"/>
          </p:cNvPicPr>
          <p:nvPr/>
        </p:nvPicPr>
        <p:blipFill>
          <a:blip r:embed="rId1"/>
          <a:stretch>
            <a:fillRect/>
          </a:stretch>
        </p:blipFill>
        <p:spPr>
          <a:xfrm>
            <a:off x="750689" y="2960132"/>
            <a:ext cx="536258" cy="536258"/>
          </a:xfrm>
          <a:prstGeom prst="rect">
            <a:avLst/>
          </a:prstGeom>
        </p:spPr>
      </p:pic>
      <p:sp>
        <p:nvSpPr>
          <p:cNvPr id="5" name="Text 2"/>
          <p:cNvSpPr/>
          <p:nvPr/>
        </p:nvSpPr>
        <p:spPr>
          <a:xfrm>
            <a:off x="750689" y="3764518"/>
            <a:ext cx="2681407" cy="335161"/>
          </a:xfrm>
          <a:prstGeom prst="rect">
            <a:avLst/>
          </a:prstGeom>
          <a:noFill/>
          <a:ln/>
        </p:spPr>
        <p:txBody>
          <a:bodyPr wrap="none" lIns="0" tIns="0" rIns="0" bIns="0" rtlCol="0" anchor="t"/>
          <a:lstStyle/>
          <a:p>
            <a:pPr algn="l" indent="0" marL="0">
              <a:lnSpc>
                <a:spcPts val="2600"/>
              </a:lnSpc>
              <a:buNone/>
            </a:pPr>
            <a:r>
              <a:rPr lang="en-US" sz="2100" dirty="0">
                <a:solidFill>
                  <a:srgbClr val="E0D6DE"/>
                </a:solidFill>
                <a:latin typeface="Fira Mono Medium" pitchFamily="34" charset="0"/>
                <a:ea typeface="Fira Mono Medium" pitchFamily="34" charset="-122"/>
                <a:cs typeface="Fira Mono Medium" pitchFamily="34" charset="-120"/>
              </a:rPr>
              <a:t>Browser-Based</a:t>
            </a:r>
            <a:endParaRPr lang="en-US" sz="2100" dirty="0"/>
          </a:p>
        </p:txBody>
      </p:sp>
      <p:sp>
        <p:nvSpPr>
          <p:cNvPr id="6" name="Text 3"/>
          <p:cNvSpPr/>
          <p:nvPr/>
        </p:nvSpPr>
        <p:spPr>
          <a:xfrm>
            <a:off x="750689" y="4228386"/>
            <a:ext cx="4197548" cy="686514"/>
          </a:xfrm>
          <a:prstGeom prst="rect">
            <a:avLst/>
          </a:prstGeom>
          <a:noFill/>
          <a:ln/>
        </p:spPr>
        <p:txBody>
          <a:bodyPr wrap="square" lIns="0" tIns="0" rIns="0" bIns="0" rtlCol="0" anchor="t"/>
          <a:lstStyle/>
          <a:p>
            <a:pPr algn="l" indent="0" marL="0">
              <a:lnSpc>
                <a:spcPts val="2700"/>
              </a:lnSpc>
              <a:buNone/>
            </a:pPr>
            <a:r>
              <a:rPr lang="en-US" sz="1650" dirty="0">
                <a:solidFill>
                  <a:srgbClr val="E0D6DE"/>
                </a:solidFill>
                <a:latin typeface="Fira Sans" pitchFamily="34" charset="0"/>
                <a:ea typeface="Fira Sans" pitchFamily="34" charset="-122"/>
                <a:cs typeface="Fira Sans" pitchFamily="34" charset="-120"/>
              </a:rPr>
              <a:t>Access from any device with an internet connection—</a:t>
            </a:r>
            <a:pPr algn="l" indent="0" marL="0">
              <a:lnSpc>
                <a:spcPts val="2700"/>
              </a:lnSpc>
              <a:buNone/>
            </a:pPr>
            <a:r>
              <a:rPr lang="en-US" sz="1650" b="1" dirty="0">
                <a:solidFill>
                  <a:srgbClr val="E0D6DE"/>
                </a:solidFill>
                <a:latin typeface="Fira Sans" pitchFamily="34" charset="0"/>
                <a:ea typeface="Fira Sans" pitchFamily="34" charset="-122"/>
                <a:cs typeface="Fira Sans" pitchFamily="34" charset="-120"/>
              </a:rPr>
              <a:t>no downloads required</a:t>
            </a:r>
            <a:pPr algn="l" indent="0" marL="0">
              <a:lnSpc>
                <a:spcPts val="2700"/>
              </a:lnSpc>
              <a:buNone/>
            </a:pPr>
            <a:r>
              <a:rPr lang="en-US" sz="1650" dirty="0">
                <a:solidFill>
                  <a:srgbClr val="E0D6DE"/>
                </a:solidFill>
                <a:latin typeface="Fira Sans" pitchFamily="34" charset="0"/>
                <a:ea typeface="Fira Sans" pitchFamily="34" charset="-122"/>
                <a:cs typeface="Fira Sans" pitchFamily="34" charset="-120"/>
              </a:rPr>
              <a:t>.</a:t>
            </a:r>
            <a:endParaRPr lang="en-US" sz="1650" dirty="0"/>
          </a:p>
        </p:txBody>
      </p:sp>
      <p:pic>
        <p:nvPicPr>
          <p:cNvPr id="7" name="Image 1" descr="preencoded.png">    </p:cNvPr>
          <p:cNvPicPr>
            <a:picLocks noChangeAspect="1"/>
          </p:cNvPicPr>
          <p:nvPr/>
        </p:nvPicPr>
        <p:blipFill>
          <a:blip r:embed="rId2"/>
          <a:stretch>
            <a:fillRect/>
          </a:stretch>
        </p:blipFill>
        <p:spPr>
          <a:xfrm>
            <a:off x="5216366" y="2960132"/>
            <a:ext cx="536258" cy="536258"/>
          </a:xfrm>
          <a:prstGeom prst="rect">
            <a:avLst/>
          </a:prstGeom>
        </p:spPr>
      </p:pic>
      <p:sp>
        <p:nvSpPr>
          <p:cNvPr id="8" name="Text 4"/>
          <p:cNvSpPr/>
          <p:nvPr/>
        </p:nvSpPr>
        <p:spPr>
          <a:xfrm>
            <a:off x="5216366" y="3764518"/>
            <a:ext cx="2681407" cy="335161"/>
          </a:xfrm>
          <a:prstGeom prst="rect">
            <a:avLst/>
          </a:prstGeom>
          <a:noFill/>
          <a:ln/>
        </p:spPr>
        <p:txBody>
          <a:bodyPr wrap="none" lIns="0" tIns="0" rIns="0" bIns="0" rtlCol="0" anchor="t"/>
          <a:lstStyle/>
          <a:p>
            <a:pPr algn="l" indent="0" marL="0">
              <a:lnSpc>
                <a:spcPts val="2600"/>
              </a:lnSpc>
              <a:buNone/>
            </a:pPr>
            <a:r>
              <a:rPr lang="en-US" sz="2100" dirty="0">
                <a:solidFill>
                  <a:srgbClr val="E0D6DE"/>
                </a:solidFill>
                <a:latin typeface="Fira Mono Medium" pitchFamily="34" charset="0"/>
                <a:ea typeface="Fira Mono Medium" pitchFamily="34" charset="-122"/>
                <a:cs typeface="Fira Mono Medium" pitchFamily="34" charset="-120"/>
              </a:rPr>
              <a:t>AI-Powered</a:t>
            </a:r>
            <a:endParaRPr lang="en-US" sz="2100" dirty="0"/>
          </a:p>
        </p:txBody>
      </p:sp>
      <p:sp>
        <p:nvSpPr>
          <p:cNvPr id="9" name="Text 5"/>
          <p:cNvSpPr/>
          <p:nvPr/>
        </p:nvSpPr>
        <p:spPr>
          <a:xfrm>
            <a:off x="5216366" y="4228386"/>
            <a:ext cx="4197548" cy="686514"/>
          </a:xfrm>
          <a:prstGeom prst="rect">
            <a:avLst/>
          </a:prstGeom>
          <a:noFill/>
          <a:ln/>
        </p:spPr>
        <p:txBody>
          <a:bodyPr wrap="square" lIns="0" tIns="0" rIns="0" bIns="0" rtlCol="0" anchor="t"/>
          <a:lstStyle/>
          <a:p>
            <a:pPr algn="l" indent="0" marL="0">
              <a:lnSpc>
                <a:spcPts val="2700"/>
              </a:lnSpc>
              <a:buNone/>
            </a:pPr>
            <a:r>
              <a:rPr lang="en-US" sz="1650" dirty="0">
                <a:solidFill>
                  <a:srgbClr val="E0D6DE"/>
                </a:solidFill>
                <a:latin typeface="Fira Sans" pitchFamily="34" charset="0"/>
                <a:ea typeface="Fira Sans" pitchFamily="34" charset="-122"/>
                <a:cs typeface="Fira Sans" pitchFamily="34" charset="-120"/>
              </a:rPr>
              <a:t>Accurate </a:t>
            </a:r>
            <a:pPr algn="l" indent="0" marL="0">
              <a:lnSpc>
                <a:spcPts val="2700"/>
              </a:lnSpc>
              <a:buNone/>
            </a:pPr>
            <a:r>
              <a:rPr lang="en-US" sz="1650" b="1" dirty="0">
                <a:solidFill>
                  <a:srgbClr val="E0D6DE"/>
                </a:solidFill>
                <a:latin typeface="Fira Sans" pitchFamily="34" charset="0"/>
                <a:ea typeface="Fira Sans" pitchFamily="34" charset="-122"/>
                <a:cs typeface="Fira Sans" pitchFamily="34" charset="-120"/>
              </a:rPr>
              <a:t>wait time predictions</a:t>
            </a:r>
            <a:pPr algn="l" indent="0" marL="0">
              <a:lnSpc>
                <a:spcPts val="2700"/>
              </a:lnSpc>
              <a:buNone/>
            </a:pPr>
            <a:r>
              <a:rPr lang="en-US" sz="1650" dirty="0">
                <a:solidFill>
                  <a:srgbClr val="E0D6DE"/>
                </a:solidFill>
                <a:latin typeface="Fira Sans" pitchFamily="34" charset="0"/>
                <a:ea typeface="Fira Sans" pitchFamily="34" charset="-122"/>
                <a:cs typeface="Fira Sans" pitchFamily="34" charset="-120"/>
              </a:rPr>
              <a:t> save users valuable hours every week.</a:t>
            </a:r>
            <a:endParaRPr lang="en-US" sz="1650" dirty="0"/>
          </a:p>
        </p:txBody>
      </p:sp>
      <p:pic>
        <p:nvPicPr>
          <p:cNvPr id="10" name="Image 2" descr="preencoded.png">    </p:cNvPr>
          <p:cNvPicPr>
            <a:picLocks noChangeAspect="1"/>
          </p:cNvPicPr>
          <p:nvPr/>
        </p:nvPicPr>
        <p:blipFill>
          <a:blip r:embed="rId3"/>
          <a:stretch>
            <a:fillRect/>
          </a:stretch>
        </p:blipFill>
        <p:spPr>
          <a:xfrm>
            <a:off x="9682043" y="2960132"/>
            <a:ext cx="536258" cy="536258"/>
          </a:xfrm>
          <a:prstGeom prst="rect">
            <a:avLst/>
          </a:prstGeom>
        </p:spPr>
      </p:pic>
      <p:sp>
        <p:nvSpPr>
          <p:cNvPr id="11" name="Text 6"/>
          <p:cNvSpPr/>
          <p:nvPr/>
        </p:nvSpPr>
        <p:spPr>
          <a:xfrm>
            <a:off x="9682043" y="3764518"/>
            <a:ext cx="2681407" cy="335161"/>
          </a:xfrm>
          <a:prstGeom prst="rect">
            <a:avLst/>
          </a:prstGeom>
          <a:noFill/>
          <a:ln/>
        </p:spPr>
        <p:txBody>
          <a:bodyPr wrap="none" lIns="0" tIns="0" rIns="0" bIns="0" rtlCol="0" anchor="t"/>
          <a:lstStyle/>
          <a:p>
            <a:pPr algn="l" indent="0" marL="0">
              <a:lnSpc>
                <a:spcPts val="2600"/>
              </a:lnSpc>
              <a:buNone/>
            </a:pPr>
            <a:r>
              <a:rPr lang="en-US" sz="2100" dirty="0">
                <a:solidFill>
                  <a:srgbClr val="E0D6DE"/>
                </a:solidFill>
                <a:latin typeface="Fira Mono Medium" pitchFamily="34" charset="0"/>
                <a:ea typeface="Fira Mono Medium" pitchFamily="34" charset="-122"/>
                <a:cs typeface="Fira Mono Medium" pitchFamily="34" charset="-120"/>
              </a:rPr>
              <a:t>IoT-Ready</a:t>
            </a:r>
            <a:endParaRPr lang="en-US" sz="2100" dirty="0"/>
          </a:p>
        </p:txBody>
      </p:sp>
      <p:sp>
        <p:nvSpPr>
          <p:cNvPr id="12" name="Text 7"/>
          <p:cNvSpPr/>
          <p:nvPr/>
        </p:nvSpPr>
        <p:spPr>
          <a:xfrm>
            <a:off x="9682043" y="4228386"/>
            <a:ext cx="4197548" cy="686514"/>
          </a:xfrm>
          <a:prstGeom prst="rect">
            <a:avLst/>
          </a:prstGeom>
          <a:noFill/>
          <a:ln/>
        </p:spPr>
        <p:txBody>
          <a:bodyPr wrap="square" lIns="0" tIns="0" rIns="0" bIns="0" rtlCol="0" anchor="t"/>
          <a:lstStyle/>
          <a:p>
            <a:pPr algn="l" indent="0" marL="0">
              <a:lnSpc>
                <a:spcPts val="2700"/>
              </a:lnSpc>
              <a:buNone/>
            </a:pPr>
            <a:r>
              <a:rPr lang="en-US" sz="1650" dirty="0">
                <a:solidFill>
                  <a:srgbClr val="E0D6DE"/>
                </a:solidFill>
                <a:latin typeface="Fira Sans" pitchFamily="34" charset="0"/>
                <a:ea typeface="Fira Sans" pitchFamily="34" charset="-122"/>
                <a:cs typeface="Fira Sans" pitchFamily="34" charset="-120"/>
              </a:rPr>
              <a:t>Future-proof integration for </a:t>
            </a:r>
            <a:pPr algn="l" indent="0" marL="0">
              <a:lnSpc>
                <a:spcPts val="2700"/>
              </a:lnSpc>
              <a:buNone/>
            </a:pPr>
            <a:r>
              <a:rPr lang="en-US" sz="1650" b="1" dirty="0">
                <a:solidFill>
                  <a:srgbClr val="E0D6DE"/>
                </a:solidFill>
                <a:latin typeface="Fira Sans" pitchFamily="34" charset="0"/>
                <a:ea typeface="Fira Sans" pitchFamily="34" charset="-122"/>
                <a:cs typeface="Fira Sans" pitchFamily="34" charset="-120"/>
              </a:rPr>
              <a:t>automated check-ins</a:t>
            </a:r>
            <a:pPr algn="l" indent="0" marL="0">
              <a:lnSpc>
                <a:spcPts val="2700"/>
              </a:lnSpc>
              <a:buNone/>
            </a:pPr>
            <a:r>
              <a:rPr lang="en-US" sz="1650" dirty="0">
                <a:solidFill>
                  <a:srgbClr val="E0D6DE"/>
                </a:solidFill>
                <a:latin typeface="Fira Sans" pitchFamily="34" charset="0"/>
                <a:ea typeface="Fira Sans" pitchFamily="34" charset="-122"/>
                <a:cs typeface="Fira Sans" pitchFamily="34" charset="-120"/>
              </a:rPr>
              <a:t> and seamless queue tracking.</a:t>
            </a:r>
            <a:endParaRPr lang="en-US" sz="1650" dirty="0"/>
          </a:p>
        </p:txBody>
      </p:sp>
      <p:pic>
        <p:nvPicPr>
          <p:cNvPr id="13" name="Image 3" descr="preencoded.png">    </p:cNvPr>
          <p:cNvPicPr>
            <a:picLocks noChangeAspect="1"/>
          </p:cNvPicPr>
          <p:nvPr/>
        </p:nvPicPr>
        <p:blipFill>
          <a:blip r:embed="rId4"/>
          <a:stretch>
            <a:fillRect/>
          </a:stretch>
        </p:blipFill>
        <p:spPr>
          <a:xfrm>
            <a:off x="750689" y="5343882"/>
            <a:ext cx="536258" cy="536258"/>
          </a:xfrm>
          <a:prstGeom prst="rect">
            <a:avLst/>
          </a:prstGeom>
        </p:spPr>
      </p:pic>
      <p:sp>
        <p:nvSpPr>
          <p:cNvPr id="14" name="Text 8"/>
          <p:cNvSpPr/>
          <p:nvPr/>
        </p:nvSpPr>
        <p:spPr>
          <a:xfrm>
            <a:off x="750689" y="6148268"/>
            <a:ext cx="2894528" cy="335161"/>
          </a:xfrm>
          <a:prstGeom prst="rect">
            <a:avLst/>
          </a:prstGeom>
          <a:noFill/>
          <a:ln/>
        </p:spPr>
        <p:txBody>
          <a:bodyPr wrap="none" lIns="0" tIns="0" rIns="0" bIns="0" rtlCol="0" anchor="t"/>
          <a:lstStyle/>
          <a:p>
            <a:pPr algn="l" indent="0" marL="0">
              <a:lnSpc>
                <a:spcPts val="2600"/>
              </a:lnSpc>
              <a:buNone/>
            </a:pPr>
            <a:r>
              <a:rPr lang="en-US" sz="2100" dirty="0">
                <a:solidFill>
                  <a:srgbClr val="E0D6DE"/>
                </a:solidFill>
                <a:latin typeface="Fira Mono Medium" pitchFamily="34" charset="0"/>
                <a:ea typeface="Fira Mono Medium" pitchFamily="34" charset="-122"/>
                <a:cs typeface="Fira Mono Medium" pitchFamily="34" charset="-120"/>
              </a:rPr>
              <a:t>Blockchain-Secured</a:t>
            </a:r>
            <a:endParaRPr lang="en-US" sz="2100" dirty="0"/>
          </a:p>
        </p:txBody>
      </p:sp>
      <p:sp>
        <p:nvSpPr>
          <p:cNvPr id="15" name="Text 9"/>
          <p:cNvSpPr/>
          <p:nvPr/>
        </p:nvSpPr>
        <p:spPr>
          <a:xfrm>
            <a:off x="750689" y="6612136"/>
            <a:ext cx="4197548" cy="686514"/>
          </a:xfrm>
          <a:prstGeom prst="rect">
            <a:avLst/>
          </a:prstGeom>
          <a:noFill/>
          <a:ln/>
        </p:spPr>
        <p:txBody>
          <a:bodyPr wrap="square" lIns="0" tIns="0" rIns="0" bIns="0" rtlCol="0" anchor="t"/>
          <a:lstStyle/>
          <a:p>
            <a:pPr algn="l" indent="0" marL="0">
              <a:lnSpc>
                <a:spcPts val="2700"/>
              </a:lnSpc>
              <a:buNone/>
            </a:pPr>
            <a:r>
              <a:rPr lang="en-US" sz="1650" dirty="0">
                <a:solidFill>
                  <a:srgbClr val="E0D6DE"/>
                </a:solidFill>
                <a:latin typeface="Fira Sans" pitchFamily="34" charset="0"/>
                <a:ea typeface="Fira Sans" pitchFamily="34" charset="-122"/>
                <a:cs typeface="Fira Sans" pitchFamily="34" charset="-120"/>
              </a:rPr>
              <a:t>Ensures </a:t>
            </a:r>
            <a:pPr algn="l" indent="0" marL="0">
              <a:lnSpc>
                <a:spcPts val="2700"/>
              </a:lnSpc>
              <a:buNone/>
            </a:pPr>
            <a:r>
              <a:rPr lang="en-US" sz="1650" b="1" dirty="0">
                <a:solidFill>
                  <a:srgbClr val="E0D6DE"/>
                </a:solidFill>
                <a:latin typeface="Fira Sans" pitchFamily="34" charset="0"/>
                <a:ea typeface="Fira Sans" pitchFamily="34" charset="-122"/>
                <a:cs typeface="Fira Sans" pitchFamily="34" charset="-120"/>
              </a:rPr>
              <a:t>queue integrity</a:t>
            </a:r>
            <a:pPr algn="l" indent="0" marL="0">
              <a:lnSpc>
                <a:spcPts val="2700"/>
              </a:lnSpc>
              <a:buNone/>
            </a:pPr>
            <a:r>
              <a:rPr lang="en-US" sz="1650" dirty="0">
                <a:solidFill>
                  <a:srgbClr val="E0D6DE"/>
                </a:solidFill>
                <a:latin typeface="Fira Sans" pitchFamily="34" charset="0"/>
                <a:ea typeface="Fira Sans" pitchFamily="34" charset="-122"/>
                <a:cs typeface="Fira Sans" pitchFamily="34" charset="-120"/>
              </a:rPr>
              <a:t> and prevents any manipulation of the order.</a:t>
            </a:r>
            <a:endParaRPr lang="en-US" sz="1650" dirty="0"/>
          </a:p>
        </p:txBody>
      </p:sp>
      <p:pic>
        <p:nvPicPr>
          <p:cNvPr id="16" name="Image 4" descr="preencoded.png">    </p:cNvPr>
          <p:cNvPicPr>
            <a:picLocks noChangeAspect="1"/>
          </p:cNvPicPr>
          <p:nvPr/>
        </p:nvPicPr>
        <p:blipFill>
          <a:blip r:embed="rId5"/>
          <a:stretch>
            <a:fillRect/>
          </a:stretch>
        </p:blipFill>
        <p:spPr>
          <a:xfrm>
            <a:off x="5216366" y="5343882"/>
            <a:ext cx="536258" cy="536258"/>
          </a:xfrm>
          <a:prstGeom prst="rect">
            <a:avLst/>
          </a:prstGeom>
        </p:spPr>
      </p:pic>
      <p:sp>
        <p:nvSpPr>
          <p:cNvPr id="17" name="Text 10"/>
          <p:cNvSpPr/>
          <p:nvPr/>
        </p:nvSpPr>
        <p:spPr>
          <a:xfrm>
            <a:off x="5216366" y="6148268"/>
            <a:ext cx="2681407" cy="335161"/>
          </a:xfrm>
          <a:prstGeom prst="rect">
            <a:avLst/>
          </a:prstGeom>
          <a:noFill/>
          <a:ln/>
        </p:spPr>
        <p:txBody>
          <a:bodyPr wrap="none" lIns="0" tIns="0" rIns="0" bIns="0" rtlCol="0" anchor="t"/>
          <a:lstStyle/>
          <a:p>
            <a:pPr algn="l" indent="0" marL="0">
              <a:lnSpc>
                <a:spcPts val="2600"/>
              </a:lnSpc>
              <a:buNone/>
            </a:pPr>
            <a:r>
              <a:rPr lang="en-US" sz="2100" dirty="0">
                <a:solidFill>
                  <a:srgbClr val="E0D6DE"/>
                </a:solidFill>
                <a:latin typeface="Fira Mono Medium" pitchFamily="34" charset="0"/>
                <a:ea typeface="Fira Mono Medium" pitchFamily="34" charset="-122"/>
                <a:cs typeface="Fira Mono Medium" pitchFamily="34" charset="-120"/>
              </a:rPr>
              <a:t>Zero-Hardware</a:t>
            </a:r>
            <a:endParaRPr lang="en-US" sz="2100" dirty="0"/>
          </a:p>
        </p:txBody>
      </p:sp>
      <p:sp>
        <p:nvSpPr>
          <p:cNvPr id="18" name="Text 11"/>
          <p:cNvSpPr/>
          <p:nvPr/>
        </p:nvSpPr>
        <p:spPr>
          <a:xfrm>
            <a:off x="5216366" y="6612136"/>
            <a:ext cx="4197548" cy="1029772"/>
          </a:xfrm>
          <a:prstGeom prst="rect">
            <a:avLst/>
          </a:prstGeom>
          <a:noFill/>
          <a:ln/>
        </p:spPr>
        <p:txBody>
          <a:bodyPr wrap="square" lIns="0" tIns="0" rIns="0" bIns="0" rtlCol="0" anchor="t"/>
          <a:lstStyle/>
          <a:p>
            <a:pPr algn="l" indent="0" marL="0">
              <a:lnSpc>
                <a:spcPts val="2700"/>
              </a:lnSpc>
              <a:buNone/>
            </a:pPr>
            <a:r>
              <a:rPr lang="en-US" sz="1650" dirty="0">
                <a:solidFill>
                  <a:srgbClr val="E0D6DE"/>
                </a:solidFill>
                <a:latin typeface="Fira Sans" pitchFamily="34" charset="0"/>
                <a:ea typeface="Fira Sans" pitchFamily="34" charset="-122"/>
                <a:cs typeface="Fira Sans" pitchFamily="34" charset="-120"/>
              </a:rPr>
              <a:t>Works on </a:t>
            </a:r>
            <a:pPr algn="l" indent="0" marL="0">
              <a:lnSpc>
                <a:spcPts val="2700"/>
              </a:lnSpc>
              <a:buNone/>
            </a:pPr>
            <a:r>
              <a:rPr lang="en-US" sz="1650" b="1" dirty="0">
                <a:solidFill>
                  <a:srgbClr val="E0D6DE"/>
                </a:solidFill>
                <a:latin typeface="Fira Sans" pitchFamily="34" charset="0"/>
                <a:ea typeface="Fira Sans" pitchFamily="34" charset="-122"/>
                <a:cs typeface="Fira Sans" pitchFamily="34" charset="-120"/>
              </a:rPr>
              <a:t>any existing device</a:t>
            </a:r>
            <a:pPr algn="l" indent="0" marL="0">
              <a:lnSpc>
                <a:spcPts val="2700"/>
              </a:lnSpc>
              <a:buNone/>
            </a:pPr>
            <a:r>
              <a:rPr lang="en-US" sz="1650" dirty="0">
                <a:solidFill>
                  <a:srgbClr val="E0D6DE"/>
                </a:solidFill>
                <a:latin typeface="Fira Sans" pitchFamily="34" charset="0"/>
                <a:ea typeface="Fira Sans" pitchFamily="34" charset="-122"/>
                <a:cs typeface="Fira Sans" pitchFamily="34" charset="-120"/>
              </a:rPr>
              <a:t>, eliminating the need for expensive additional equipment.</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87241" y="618530"/>
            <a:ext cx="13055918" cy="1405652"/>
          </a:xfrm>
          <a:prstGeom prst="rect">
            <a:avLst/>
          </a:prstGeom>
          <a:noFill/>
          <a:ln/>
        </p:spPr>
        <p:txBody>
          <a:bodyPr wrap="square" lIns="0" tIns="0" rIns="0" bIns="0" rtlCol="0" anchor="t"/>
          <a:lstStyle/>
          <a:p>
            <a:pPr algn="l" indent="0" marL="0">
              <a:lnSpc>
                <a:spcPts val="5500"/>
              </a:lnSpc>
              <a:buNone/>
            </a:pPr>
            <a:r>
              <a:rPr lang="en-US" sz="4400" dirty="0">
                <a:solidFill>
                  <a:srgbClr val="FF6BD8"/>
                </a:solidFill>
                <a:latin typeface="Fira Mono Medium" pitchFamily="34" charset="0"/>
                <a:ea typeface="Fira Mono Medium" pitchFamily="34" charset="-122"/>
                <a:cs typeface="Fira Mono Medium" pitchFamily="34" charset="-120"/>
              </a:rPr>
              <a:t>How It Works:</a:t>
            </a:r>
            <a:pPr algn="l" indent="0" marL="0">
              <a:lnSpc>
                <a:spcPts val="5500"/>
              </a:lnSpc>
              <a:buNone/>
            </a:pPr>
            <a:r>
              <a:rPr lang="en-US" sz="4400" dirty="0">
                <a:solidFill>
                  <a:srgbClr val="FBF3FA"/>
                </a:solidFill>
                <a:latin typeface="Fira Mono Medium" pitchFamily="34" charset="0"/>
                <a:ea typeface="Fira Mono Medium" pitchFamily="34" charset="-122"/>
                <a:cs typeface="Fira Mono Medium" pitchFamily="34" charset="-120"/>
              </a:rPr>
              <a:t> Simple Steps to Smarter Queues</a:t>
            </a:r>
            <a:endParaRPr lang="en-US" sz="4400" dirty="0"/>
          </a:p>
        </p:txBody>
      </p:sp>
      <p:sp>
        <p:nvSpPr>
          <p:cNvPr id="3" name="Text 1"/>
          <p:cNvSpPr/>
          <p:nvPr/>
        </p:nvSpPr>
        <p:spPr>
          <a:xfrm>
            <a:off x="787241" y="2474000"/>
            <a:ext cx="13055918" cy="359807"/>
          </a:xfrm>
          <a:prstGeom prst="rect">
            <a:avLst/>
          </a:prstGeom>
          <a:noFill/>
          <a:ln/>
        </p:spPr>
        <p:txBody>
          <a:bodyPr wrap="none" lIns="0" tIns="0" rIns="0" bIns="0" rtlCol="0" anchor="t"/>
          <a:lstStyle/>
          <a:p>
            <a:pPr algn="l" indent="0" marL="0">
              <a:lnSpc>
                <a:spcPts val="2800"/>
              </a:lnSpc>
              <a:buNone/>
            </a:pPr>
            <a:r>
              <a:rPr lang="en-US" sz="1750" dirty="0">
                <a:solidFill>
                  <a:srgbClr val="E0D6DE"/>
                </a:solidFill>
                <a:latin typeface="Fira Sans" pitchFamily="34" charset="0"/>
                <a:ea typeface="Fira Sans" pitchFamily="34" charset="-122"/>
                <a:cs typeface="Fira Sans" pitchFamily="34" charset="-120"/>
              </a:rPr>
              <a:t>QueueAway™ streamlines the queuing process into four intuitive steps, making it easy for both organizers and users to adopt.</a:t>
            </a:r>
            <a:endParaRPr lang="en-US" sz="1750" dirty="0"/>
          </a:p>
        </p:txBody>
      </p:sp>
      <p:sp>
        <p:nvSpPr>
          <p:cNvPr id="4" name="Text 2"/>
          <p:cNvSpPr/>
          <p:nvPr/>
        </p:nvSpPr>
        <p:spPr>
          <a:xfrm>
            <a:off x="787241" y="3086814"/>
            <a:ext cx="224909" cy="281107"/>
          </a:xfrm>
          <a:prstGeom prst="rect">
            <a:avLst/>
          </a:prstGeom>
          <a:noFill/>
          <a:ln/>
        </p:spPr>
        <p:txBody>
          <a:bodyPr wrap="none" lIns="0" tIns="0" rIns="0" bIns="0" rtlCol="0" anchor="t"/>
          <a:lstStyle/>
          <a:p>
            <a:pPr algn="l" indent="0" marL="0">
              <a:lnSpc>
                <a:spcPts val="2800"/>
              </a:lnSpc>
              <a:buNone/>
            </a:pPr>
            <a:r>
              <a:rPr lang="en-US" sz="1750" dirty="0">
                <a:solidFill>
                  <a:srgbClr val="E0D6DE"/>
                </a:solidFill>
                <a:latin typeface="Fira Mono Light" pitchFamily="34" charset="0"/>
                <a:ea typeface="Fira Mono Light" pitchFamily="34" charset="-122"/>
                <a:cs typeface="Fira Mono Light" pitchFamily="34" charset="-120"/>
              </a:rPr>
              <a:t>01</a:t>
            </a:r>
            <a:endParaRPr lang="en-US" sz="1750" dirty="0"/>
          </a:p>
        </p:txBody>
      </p:sp>
      <p:sp>
        <p:nvSpPr>
          <p:cNvPr id="5" name="Shape 3"/>
          <p:cNvSpPr/>
          <p:nvPr/>
        </p:nvSpPr>
        <p:spPr>
          <a:xfrm>
            <a:off x="787241" y="3438525"/>
            <a:ext cx="6415445" cy="30480"/>
          </a:xfrm>
          <a:prstGeom prst="rect">
            <a:avLst/>
          </a:prstGeom>
          <a:solidFill>
            <a:srgbClr val="FF6BD8"/>
          </a:solidFill>
          <a:ln/>
        </p:spPr>
      </p:sp>
      <p:sp>
        <p:nvSpPr>
          <p:cNvPr id="6" name="Text 4"/>
          <p:cNvSpPr/>
          <p:nvPr/>
        </p:nvSpPr>
        <p:spPr>
          <a:xfrm>
            <a:off x="787241" y="3611880"/>
            <a:ext cx="4047649" cy="421719"/>
          </a:xfrm>
          <a:prstGeom prst="rect">
            <a:avLst/>
          </a:prstGeom>
          <a:noFill/>
          <a:ln/>
        </p:spPr>
        <p:txBody>
          <a:bodyPr wrap="none" lIns="0" tIns="0" rIns="0" bIns="0" rtlCol="0" anchor="t"/>
          <a:lstStyle/>
          <a:p>
            <a:pPr algn="l" indent="0" marL="0">
              <a:lnSpc>
                <a:spcPts val="3300"/>
              </a:lnSpc>
              <a:buNone/>
            </a:pPr>
            <a:r>
              <a:rPr lang="en-US" sz="2650" dirty="0">
                <a:solidFill>
                  <a:srgbClr val="E0D6DE"/>
                </a:solidFill>
                <a:latin typeface="Fira Mono Medium" pitchFamily="34" charset="0"/>
                <a:ea typeface="Fira Mono Medium" pitchFamily="34" charset="-122"/>
                <a:cs typeface="Fira Mono Medium" pitchFamily="34" charset="-120"/>
              </a:rPr>
              <a:t>Create a Smart Queue</a:t>
            </a:r>
            <a:endParaRPr lang="en-US" sz="2650" dirty="0"/>
          </a:p>
        </p:txBody>
      </p:sp>
      <p:sp>
        <p:nvSpPr>
          <p:cNvPr id="7" name="Text 5"/>
          <p:cNvSpPr/>
          <p:nvPr/>
        </p:nvSpPr>
        <p:spPr>
          <a:xfrm>
            <a:off x="787241" y="4168497"/>
            <a:ext cx="6415445" cy="719614"/>
          </a:xfrm>
          <a:prstGeom prst="rect">
            <a:avLst/>
          </a:prstGeom>
          <a:noFill/>
          <a:ln/>
        </p:spPr>
        <p:txBody>
          <a:bodyPr wrap="square" lIns="0" tIns="0" rIns="0" bIns="0" rtlCol="0" anchor="t"/>
          <a:lstStyle/>
          <a:p>
            <a:pPr algn="l" indent="0" marL="0">
              <a:lnSpc>
                <a:spcPts val="2800"/>
              </a:lnSpc>
              <a:buNone/>
            </a:pPr>
            <a:r>
              <a:rPr lang="en-US" sz="1750" dirty="0">
                <a:solidFill>
                  <a:srgbClr val="E0D6DE"/>
                </a:solidFill>
                <a:latin typeface="Fira Sans" pitchFamily="34" charset="0"/>
                <a:ea typeface="Fira Sans" pitchFamily="34" charset="-122"/>
                <a:cs typeface="Fira Sans" pitchFamily="34" charset="-120"/>
              </a:rPr>
              <a:t>Organizers set up a new digital queue in seconds via a simple browser interface, customizing service types and capacity.</a:t>
            </a:r>
            <a:endParaRPr lang="en-US" sz="1750" dirty="0"/>
          </a:p>
        </p:txBody>
      </p:sp>
      <p:sp>
        <p:nvSpPr>
          <p:cNvPr id="8" name="Text 6"/>
          <p:cNvSpPr/>
          <p:nvPr/>
        </p:nvSpPr>
        <p:spPr>
          <a:xfrm>
            <a:off x="7427595" y="3086814"/>
            <a:ext cx="224909" cy="281107"/>
          </a:xfrm>
          <a:prstGeom prst="rect">
            <a:avLst/>
          </a:prstGeom>
          <a:noFill/>
          <a:ln/>
        </p:spPr>
        <p:txBody>
          <a:bodyPr wrap="none" lIns="0" tIns="0" rIns="0" bIns="0" rtlCol="0" anchor="t"/>
          <a:lstStyle/>
          <a:p>
            <a:pPr algn="l" indent="0" marL="0">
              <a:lnSpc>
                <a:spcPts val="2800"/>
              </a:lnSpc>
              <a:buNone/>
            </a:pPr>
            <a:r>
              <a:rPr lang="en-US" sz="1750" dirty="0">
                <a:solidFill>
                  <a:srgbClr val="E0D6DE"/>
                </a:solidFill>
                <a:latin typeface="Fira Mono Light" pitchFamily="34" charset="0"/>
                <a:ea typeface="Fira Mono Light" pitchFamily="34" charset="-122"/>
                <a:cs typeface="Fira Mono Light" pitchFamily="34" charset="-120"/>
              </a:rPr>
              <a:t>02</a:t>
            </a:r>
            <a:endParaRPr lang="en-US" sz="1750" dirty="0"/>
          </a:p>
        </p:txBody>
      </p:sp>
      <p:sp>
        <p:nvSpPr>
          <p:cNvPr id="9" name="Shape 7"/>
          <p:cNvSpPr/>
          <p:nvPr/>
        </p:nvSpPr>
        <p:spPr>
          <a:xfrm>
            <a:off x="7427595" y="3438525"/>
            <a:ext cx="6415564" cy="30480"/>
          </a:xfrm>
          <a:prstGeom prst="rect">
            <a:avLst/>
          </a:prstGeom>
          <a:solidFill>
            <a:srgbClr val="FF6BD8"/>
          </a:solidFill>
          <a:ln/>
        </p:spPr>
      </p:sp>
      <p:sp>
        <p:nvSpPr>
          <p:cNvPr id="10" name="Text 8"/>
          <p:cNvSpPr/>
          <p:nvPr/>
        </p:nvSpPr>
        <p:spPr>
          <a:xfrm>
            <a:off x="7427595" y="3611880"/>
            <a:ext cx="3374231" cy="421719"/>
          </a:xfrm>
          <a:prstGeom prst="rect">
            <a:avLst/>
          </a:prstGeom>
          <a:noFill/>
          <a:ln/>
        </p:spPr>
        <p:txBody>
          <a:bodyPr wrap="none" lIns="0" tIns="0" rIns="0" bIns="0" rtlCol="0" anchor="t"/>
          <a:lstStyle/>
          <a:p>
            <a:pPr algn="l" indent="0" marL="0">
              <a:lnSpc>
                <a:spcPts val="3300"/>
              </a:lnSpc>
              <a:buNone/>
            </a:pPr>
            <a:r>
              <a:rPr lang="en-US" sz="2650" dirty="0">
                <a:solidFill>
                  <a:srgbClr val="E0D6DE"/>
                </a:solidFill>
                <a:latin typeface="Fira Mono Medium" pitchFamily="34" charset="0"/>
                <a:ea typeface="Fira Mono Medium" pitchFamily="34" charset="-122"/>
                <a:cs typeface="Fira Mono Medium" pitchFamily="34" charset="-120"/>
              </a:rPr>
              <a:t>Join Queue</a:t>
            </a:r>
            <a:endParaRPr lang="en-US" sz="2650" dirty="0"/>
          </a:p>
        </p:txBody>
      </p:sp>
      <p:sp>
        <p:nvSpPr>
          <p:cNvPr id="11" name="Text 9"/>
          <p:cNvSpPr/>
          <p:nvPr/>
        </p:nvSpPr>
        <p:spPr>
          <a:xfrm>
            <a:off x="7427595" y="4168497"/>
            <a:ext cx="6415564" cy="719614"/>
          </a:xfrm>
          <a:prstGeom prst="rect">
            <a:avLst/>
          </a:prstGeom>
          <a:noFill/>
          <a:ln/>
        </p:spPr>
        <p:txBody>
          <a:bodyPr wrap="square" lIns="0" tIns="0" rIns="0" bIns="0" rtlCol="0" anchor="t"/>
          <a:lstStyle/>
          <a:p>
            <a:pPr algn="l" indent="0" marL="0">
              <a:lnSpc>
                <a:spcPts val="2800"/>
              </a:lnSpc>
              <a:buNone/>
            </a:pPr>
            <a:r>
              <a:rPr lang="en-US" sz="1750" dirty="0">
                <a:solidFill>
                  <a:srgbClr val="E0D6DE"/>
                </a:solidFill>
                <a:latin typeface="Fira Sans" pitchFamily="34" charset="0"/>
                <a:ea typeface="Fira Sans" pitchFamily="34" charset="-122"/>
                <a:cs typeface="Fira Sans" pitchFamily="34" charset="-120"/>
              </a:rPr>
              <a:t>Users enter their details or conveniently scan a QR code at the physical location to get their virtual spot in line.</a:t>
            </a:r>
            <a:endParaRPr lang="en-US" sz="1750" dirty="0"/>
          </a:p>
        </p:txBody>
      </p:sp>
      <p:sp>
        <p:nvSpPr>
          <p:cNvPr id="12" name="Text 10"/>
          <p:cNvSpPr/>
          <p:nvPr/>
        </p:nvSpPr>
        <p:spPr>
          <a:xfrm>
            <a:off x="787241" y="5281732"/>
            <a:ext cx="224909" cy="281107"/>
          </a:xfrm>
          <a:prstGeom prst="rect">
            <a:avLst/>
          </a:prstGeom>
          <a:noFill/>
          <a:ln/>
        </p:spPr>
        <p:txBody>
          <a:bodyPr wrap="none" lIns="0" tIns="0" rIns="0" bIns="0" rtlCol="0" anchor="t"/>
          <a:lstStyle/>
          <a:p>
            <a:pPr algn="l" indent="0" marL="0">
              <a:lnSpc>
                <a:spcPts val="2800"/>
              </a:lnSpc>
              <a:buNone/>
            </a:pPr>
            <a:r>
              <a:rPr lang="en-US" sz="1750" dirty="0">
                <a:solidFill>
                  <a:srgbClr val="E0D6DE"/>
                </a:solidFill>
                <a:latin typeface="Fira Mono Light" pitchFamily="34" charset="0"/>
                <a:ea typeface="Fira Mono Light" pitchFamily="34" charset="-122"/>
                <a:cs typeface="Fira Mono Light" pitchFamily="34" charset="-120"/>
              </a:rPr>
              <a:t>03</a:t>
            </a:r>
            <a:endParaRPr lang="en-US" sz="1750" dirty="0"/>
          </a:p>
        </p:txBody>
      </p:sp>
      <p:sp>
        <p:nvSpPr>
          <p:cNvPr id="13" name="Shape 11"/>
          <p:cNvSpPr/>
          <p:nvPr/>
        </p:nvSpPr>
        <p:spPr>
          <a:xfrm>
            <a:off x="787241" y="5633442"/>
            <a:ext cx="6415445" cy="30480"/>
          </a:xfrm>
          <a:prstGeom prst="rect">
            <a:avLst/>
          </a:prstGeom>
          <a:solidFill>
            <a:srgbClr val="FF6BD8"/>
          </a:solidFill>
          <a:ln/>
        </p:spPr>
      </p:sp>
      <p:sp>
        <p:nvSpPr>
          <p:cNvPr id="14" name="Text 12"/>
          <p:cNvSpPr/>
          <p:nvPr/>
        </p:nvSpPr>
        <p:spPr>
          <a:xfrm>
            <a:off x="787241" y="5806797"/>
            <a:ext cx="3440549" cy="421719"/>
          </a:xfrm>
          <a:prstGeom prst="rect">
            <a:avLst/>
          </a:prstGeom>
          <a:noFill/>
          <a:ln/>
        </p:spPr>
        <p:txBody>
          <a:bodyPr wrap="none" lIns="0" tIns="0" rIns="0" bIns="0" rtlCol="0" anchor="t"/>
          <a:lstStyle/>
          <a:p>
            <a:pPr algn="l" indent="0" marL="0">
              <a:lnSpc>
                <a:spcPts val="3300"/>
              </a:lnSpc>
              <a:buNone/>
            </a:pPr>
            <a:r>
              <a:rPr lang="en-US" sz="2650" dirty="0">
                <a:solidFill>
                  <a:srgbClr val="E0D6DE"/>
                </a:solidFill>
                <a:latin typeface="Fira Mono Medium" pitchFamily="34" charset="0"/>
                <a:ea typeface="Fira Mono Medium" pitchFamily="34" charset="-122"/>
                <a:cs typeface="Fira Mono Medium" pitchFamily="34" charset="-120"/>
              </a:rPr>
              <a:t>Real-time Updates</a:t>
            </a:r>
            <a:endParaRPr lang="en-US" sz="2650" dirty="0"/>
          </a:p>
        </p:txBody>
      </p:sp>
      <p:sp>
        <p:nvSpPr>
          <p:cNvPr id="15" name="Text 13"/>
          <p:cNvSpPr/>
          <p:nvPr/>
        </p:nvSpPr>
        <p:spPr>
          <a:xfrm>
            <a:off x="787241" y="6363414"/>
            <a:ext cx="6415445" cy="1079421"/>
          </a:xfrm>
          <a:prstGeom prst="rect">
            <a:avLst/>
          </a:prstGeom>
          <a:noFill/>
          <a:ln/>
        </p:spPr>
        <p:txBody>
          <a:bodyPr wrap="square" lIns="0" tIns="0" rIns="0" bIns="0" rtlCol="0" anchor="t"/>
          <a:lstStyle/>
          <a:p>
            <a:pPr algn="l" indent="0" marL="0">
              <a:lnSpc>
                <a:spcPts val="2800"/>
              </a:lnSpc>
              <a:buNone/>
            </a:pPr>
            <a:r>
              <a:rPr lang="en-US" sz="1750" dirty="0">
                <a:solidFill>
                  <a:srgbClr val="E0D6DE"/>
                </a:solidFill>
                <a:latin typeface="Fira Sans" pitchFamily="34" charset="0"/>
                <a:ea typeface="Fira Sans" pitchFamily="34" charset="-122"/>
                <a:cs typeface="Fira Sans" pitchFamily="34" charset="-120"/>
              </a:rPr>
              <a:t>Users receive instant, live updates on their position in the queue and estimated wait times, reducing anxiety and uncertainty.</a:t>
            </a:r>
            <a:endParaRPr lang="en-US" sz="1750" dirty="0"/>
          </a:p>
        </p:txBody>
      </p:sp>
      <p:sp>
        <p:nvSpPr>
          <p:cNvPr id="16" name="Text 14"/>
          <p:cNvSpPr/>
          <p:nvPr/>
        </p:nvSpPr>
        <p:spPr>
          <a:xfrm>
            <a:off x="7427595" y="5281732"/>
            <a:ext cx="224909" cy="281107"/>
          </a:xfrm>
          <a:prstGeom prst="rect">
            <a:avLst/>
          </a:prstGeom>
          <a:noFill/>
          <a:ln/>
        </p:spPr>
        <p:txBody>
          <a:bodyPr wrap="none" lIns="0" tIns="0" rIns="0" bIns="0" rtlCol="0" anchor="t"/>
          <a:lstStyle/>
          <a:p>
            <a:pPr algn="l" indent="0" marL="0">
              <a:lnSpc>
                <a:spcPts val="2800"/>
              </a:lnSpc>
              <a:buNone/>
            </a:pPr>
            <a:r>
              <a:rPr lang="en-US" sz="1750" dirty="0">
                <a:solidFill>
                  <a:srgbClr val="E0D6DE"/>
                </a:solidFill>
                <a:latin typeface="Fira Mono Light" pitchFamily="34" charset="0"/>
                <a:ea typeface="Fira Mono Light" pitchFamily="34" charset="-122"/>
                <a:cs typeface="Fira Mono Light" pitchFamily="34" charset="-120"/>
              </a:rPr>
              <a:t>04</a:t>
            </a:r>
            <a:endParaRPr lang="en-US" sz="1750" dirty="0"/>
          </a:p>
        </p:txBody>
      </p:sp>
      <p:sp>
        <p:nvSpPr>
          <p:cNvPr id="17" name="Shape 15"/>
          <p:cNvSpPr/>
          <p:nvPr/>
        </p:nvSpPr>
        <p:spPr>
          <a:xfrm>
            <a:off x="7427595" y="5633442"/>
            <a:ext cx="6415564" cy="30480"/>
          </a:xfrm>
          <a:prstGeom prst="rect">
            <a:avLst/>
          </a:prstGeom>
          <a:solidFill>
            <a:srgbClr val="FF6BD8"/>
          </a:solidFill>
          <a:ln/>
        </p:spPr>
      </p:sp>
      <p:sp>
        <p:nvSpPr>
          <p:cNvPr id="18" name="Text 16"/>
          <p:cNvSpPr/>
          <p:nvPr/>
        </p:nvSpPr>
        <p:spPr>
          <a:xfrm>
            <a:off x="7427595" y="5806797"/>
            <a:ext cx="3845362" cy="421719"/>
          </a:xfrm>
          <a:prstGeom prst="rect">
            <a:avLst/>
          </a:prstGeom>
          <a:noFill/>
          <a:ln/>
        </p:spPr>
        <p:txBody>
          <a:bodyPr wrap="none" lIns="0" tIns="0" rIns="0" bIns="0" rtlCol="0" anchor="t"/>
          <a:lstStyle/>
          <a:p>
            <a:pPr algn="l" indent="0" marL="0">
              <a:lnSpc>
                <a:spcPts val="3300"/>
              </a:lnSpc>
              <a:buNone/>
            </a:pPr>
            <a:r>
              <a:rPr lang="en-US" sz="2650" dirty="0">
                <a:solidFill>
                  <a:srgbClr val="E0D6DE"/>
                </a:solidFill>
                <a:latin typeface="Fira Mono Medium" pitchFamily="34" charset="0"/>
                <a:ea typeface="Fira Mono Medium" pitchFamily="34" charset="-122"/>
                <a:cs typeface="Fira Mono Medium" pitchFamily="34" charset="-120"/>
              </a:rPr>
              <a:t>Smart Notifications</a:t>
            </a:r>
            <a:endParaRPr lang="en-US" sz="2650" dirty="0"/>
          </a:p>
        </p:txBody>
      </p:sp>
      <p:sp>
        <p:nvSpPr>
          <p:cNvPr id="19" name="Text 17"/>
          <p:cNvSpPr/>
          <p:nvPr/>
        </p:nvSpPr>
        <p:spPr>
          <a:xfrm>
            <a:off x="7427595" y="6363414"/>
            <a:ext cx="6415564" cy="1079421"/>
          </a:xfrm>
          <a:prstGeom prst="rect">
            <a:avLst/>
          </a:prstGeom>
          <a:noFill/>
          <a:ln/>
        </p:spPr>
        <p:txBody>
          <a:bodyPr wrap="square" lIns="0" tIns="0" rIns="0" bIns="0" rtlCol="0" anchor="t"/>
          <a:lstStyle/>
          <a:p>
            <a:pPr algn="l" indent="0" marL="0">
              <a:lnSpc>
                <a:spcPts val="2800"/>
              </a:lnSpc>
              <a:buNone/>
            </a:pPr>
            <a:r>
              <a:rPr lang="en-US" sz="1750" dirty="0">
                <a:solidFill>
                  <a:srgbClr val="E0D6DE"/>
                </a:solidFill>
                <a:latin typeface="Fira Sans" pitchFamily="34" charset="0"/>
                <a:ea typeface="Fira Sans" pitchFamily="34" charset="-122"/>
                <a:cs typeface="Fira Sans" pitchFamily="34" charset="-120"/>
              </a:rPr>
              <a:t>Automated alerts notify users when their turn is approaching, allowing them to optimize their waiting time and arrive precisely when ready.</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65190" y="444103"/>
            <a:ext cx="9444752" cy="504587"/>
          </a:xfrm>
          <a:prstGeom prst="rect">
            <a:avLst/>
          </a:prstGeom>
          <a:noFill/>
          <a:ln/>
        </p:spPr>
        <p:txBody>
          <a:bodyPr wrap="none" lIns="0" tIns="0" rIns="0" bIns="0" rtlCol="0" anchor="t"/>
          <a:lstStyle/>
          <a:p>
            <a:pPr algn="l" indent="0" marL="0">
              <a:lnSpc>
                <a:spcPts val="3950"/>
              </a:lnSpc>
              <a:buNone/>
            </a:pPr>
            <a:r>
              <a:rPr lang="en-US" sz="3150" dirty="0">
                <a:solidFill>
                  <a:srgbClr val="FF6BD8"/>
                </a:solidFill>
                <a:latin typeface="Fira Mono Medium" pitchFamily="34" charset="0"/>
                <a:ea typeface="Fira Mono Medium" pitchFamily="34" charset="-122"/>
                <a:cs typeface="Fira Mono Medium" pitchFamily="34" charset="-120"/>
              </a:rPr>
              <a:t>Under the Hood:</a:t>
            </a:r>
            <a:pPr algn="l" indent="0" marL="0">
              <a:lnSpc>
                <a:spcPts val="3950"/>
              </a:lnSpc>
              <a:buNone/>
            </a:pPr>
            <a:r>
              <a:rPr lang="en-US" sz="3150" dirty="0">
                <a:solidFill>
                  <a:srgbClr val="FBF3FA"/>
                </a:solidFill>
                <a:latin typeface="Fira Mono Medium" pitchFamily="34" charset="0"/>
                <a:ea typeface="Fira Mono Medium" pitchFamily="34" charset="-122"/>
                <a:cs typeface="Fira Mono Medium" pitchFamily="34" charset="-120"/>
              </a:rPr>
              <a:t> Tech Stack &amp; Innovation</a:t>
            </a:r>
            <a:endParaRPr lang="en-US" sz="3150" dirty="0"/>
          </a:p>
        </p:txBody>
      </p:sp>
      <p:sp>
        <p:nvSpPr>
          <p:cNvPr id="3" name="Text 1"/>
          <p:cNvSpPr/>
          <p:nvPr/>
        </p:nvSpPr>
        <p:spPr>
          <a:xfrm>
            <a:off x="565190" y="1271588"/>
            <a:ext cx="13500021" cy="258247"/>
          </a:xfrm>
          <a:prstGeom prst="rect">
            <a:avLst/>
          </a:prstGeom>
          <a:noFill/>
          <a:ln/>
        </p:spPr>
        <p:txBody>
          <a:bodyPr wrap="none" lIns="0" tIns="0" rIns="0" bIns="0" rtlCol="0" anchor="t"/>
          <a:lstStyle/>
          <a:p>
            <a:pPr algn="l" indent="0" marL="0">
              <a:lnSpc>
                <a:spcPts val="2000"/>
              </a:lnSpc>
              <a:buNone/>
            </a:pPr>
            <a:r>
              <a:rPr lang="en-US" sz="1250" dirty="0">
                <a:solidFill>
                  <a:srgbClr val="E0D6DE"/>
                </a:solidFill>
                <a:latin typeface="Fira Sans" pitchFamily="34" charset="0"/>
                <a:ea typeface="Fira Sans" pitchFamily="34" charset="-122"/>
                <a:cs typeface="Fira Sans" pitchFamily="34" charset="-120"/>
              </a:rPr>
              <a:t>QueueAway™ is built on a robust, scalable, and secure technical foundation, integrating modern web technologies with advanced algorithms and distributed ledger capabilities.</a:t>
            </a:r>
            <a:endParaRPr lang="en-US" sz="1250" dirty="0"/>
          </a:p>
        </p:txBody>
      </p:sp>
      <p:sp>
        <p:nvSpPr>
          <p:cNvPr id="4" name="Text 2"/>
          <p:cNvSpPr/>
          <p:nvPr/>
        </p:nvSpPr>
        <p:spPr>
          <a:xfrm>
            <a:off x="565190" y="1856780"/>
            <a:ext cx="6553081" cy="516493"/>
          </a:xfrm>
          <a:prstGeom prst="rect">
            <a:avLst/>
          </a:prstGeom>
          <a:noFill/>
          <a:ln/>
        </p:spPr>
        <p:txBody>
          <a:bodyPr wrap="square" lIns="0" tIns="0" rIns="0" bIns="0" rtlCol="0" anchor="t"/>
          <a:lstStyle/>
          <a:p>
            <a:pPr algn="l" marL="342900" indent="-342900">
              <a:lnSpc>
                <a:spcPts val="2000"/>
              </a:lnSpc>
              <a:buSzPct val="100000"/>
              <a:buChar char="•"/>
            </a:pPr>
            <a:r>
              <a:rPr lang="en-US" sz="1250" b="1" dirty="0">
                <a:solidFill>
                  <a:srgbClr val="E0D6DE"/>
                </a:solidFill>
                <a:latin typeface="Fira Sans" pitchFamily="34" charset="0"/>
                <a:ea typeface="Fira Sans" pitchFamily="34" charset="-122"/>
                <a:cs typeface="Fira Sans" pitchFamily="34" charset="-120"/>
              </a:rPr>
              <a:t>HTML, CSS, JavaScript:</a:t>
            </a:r>
            <a:pPr algn="l" indent="0" marL="0">
              <a:lnSpc>
                <a:spcPts val="2000"/>
              </a:lnSpc>
              <a:buNone/>
            </a:pPr>
            <a:r>
              <a:rPr lang="en-US" sz="1250" dirty="0">
                <a:solidFill>
                  <a:srgbClr val="E0D6DE"/>
                </a:solidFill>
                <a:latin typeface="Fira Sans" pitchFamily="34" charset="0"/>
                <a:ea typeface="Fira Sans" pitchFamily="34" charset="-122"/>
                <a:cs typeface="Fira Sans" pitchFamily="34" charset="-120"/>
              </a:rPr>
              <a:t> Ensures a lightweight, fast, and universally accessible web application.</a:t>
            </a:r>
            <a:endParaRPr lang="en-US" sz="1250" dirty="0"/>
          </a:p>
        </p:txBody>
      </p:sp>
      <p:sp>
        <p:nvSpPr>
          <p:cNvPr id="5" name="Text 3"/>
          <p:cNvSpPr/>
          <p:nvPr/>
        </p:nvSpPr>
        <p:spPr>
          <a:xfrm>
            <a:off x="565190" y="2429708"/>
            <a:ext cx="6553081" cy="516493"/>
          </a:xfrm>
          <a:prstGeom prst="rect">
            <a:avLst/>
          </a:prstGeom>
          <a:noFill/>
          <a:ln/>
        </p:spPr>
        <p:txBody>
          <a:bodyPr wrap="square" lIns="0" tIns="0" rIns="0" bIns="0" rtlCol="0" anchor="t"/>
          <a:lstStyle/>
          <a:p>
            <a:pPr algn="l" marL="342900" indent="-342900">
              <a:lnSpc>
                <a:spcPts val="2000"/>
              </a:lnSpc>
              <a:buSzPct val="100000"/>
              <a:buChar char="•"/>
            </a:pPr>
            <a:r>
              <a:rPr lang="en-US" sz="1250" b="1" dirty="0">
                <a:solidFill>
                  <a:srgbClr val="E0D6DE"/>
                </a:solidFill>
                <a:latin typeface="Fira Sans" pitchFamily="34" charset="0"/>
                <a:ea typeface="Fira Sans" pitchFamily="34" charset="-122"/>
                <a:cs typeface="Fira Sans" pitchFamily="34" charset="-120"/>
              </a:rPr>
              <a:t>AI-Inspired Wait Time Prediction:</a:t>
            </a:r>
            <a:pPr algn="l" indent="0" marL="0">
              <a:lnSpc>
                <a:spcPts val="2000"/>
              </a:lnSpc>
              <a:buNone/>
            </a:pPr>
            <a:r>
              <a:rPr lang="en-US" sz="1250" dirty="0">
                <a:solidFill>
                  <a:srgbClr val="E0D6DE"/>
                </a:solidFill>
                <a:latin typeface="Fira Sans" pitchFamily="34" charset="0"/>
                <a:ea typeface="Fira Sans" pitchFamily="34" charset="-122"/>
                <a:cs typeface="Fira Sans" pitchFamily="34" charset="-120"/>
              </a:rPr>
              <a:t> Our proprietary algorithm analyzes real-time data to provide highly accurate wait time estimates, adapting to dynamic queue conditions.</a:t>
            </a:r>
            <a:endParaRPr lang="en-US" sz="1250" dirty="0"/>
          </a:p>
        </p:txBody>
      </p:sp>
      <p:sp>
        <p:nvSpPr>
          <p:cNvPr id="6" name="Text 4"/>
          <p:cNvSpPr/>
          <p:nvPr/>
        </p:nvSpPr>
        <p:spPr>
          <a:xfrm>
            <a:off x="565190" y="3002637"/>
            <a:ext cx="6553081" cy="516493"/>
          </a:xfrm>
          <a:prstGeom prst="rect">
            <a:avLst/>
          </a:prstGeom>
          <a:noFill/>
          <a:ln/>
        </p:spPr>
        <p:txBody>
          <a:bodyPr wrap="square" lIns="0" tIns="0" rIns="0" bIns="0" rtlCol="0" anchor="t"/>
          <a:lstStyle/>
          <a:p>
            <a:pPr algn="l" marL="342900" indent="-342900">
              <a:lnSpc>
                <a:spcPts val="2000"/>
              </a:lnSpc>
              <a:buSzPct val="100000"/>
              <a:buChar char="•"/>
            </a:pPr>
            <a:r>
              <a:rPr lang="en-US" sz="1250" b="1" dirty="0">
                <a:solidFill>
                  <a:srgbClr val="E0D6DE"/>
                </a:solidFill>
                <a:latin typeface="Fira Sans" pitchFamily="34" charset="0"/>
                <a:ea typeface="Fira Sans" pitchFamily="34" charset="-122"/>
                <a:cs typeface="Fira Sans" pitchFamily="34" charset="-120"/>
              </a:rPr>
              <a:t>IoT-Ready Integration:</a:t>
            </a:r>
            <a:pPr algn="l" indent="0" marL="0">
              <a:lnSpc>
                <a:spcPts val="2000"/>
              </a:lnSpc>
              <a:buNone/>
            </a:pPr>
            <a:r>
              <a:rPr lang="en-US" sz="1250" dirty="0">
                <a:solidFill>
                  <a:srgbClr val="E0D6DE"/>
                </a:solidFill>
                <a:latin typeface="Fira Sans" pitchFamily="34" charset="0"/>
                <a:ea typeface="Fira Sans" pitchFamily="34" charset="-122"/>
                <a:cs typeface="Fira Sans" pitchFamily="34" charset="-120"/>
              </a:rPr>
              <a:t> Designed for seamless compatibility with future hardware like sensors for automated check-ins, capacity monitoring, and enhanced queue flow.</a:t>
            </a:r>
            <a:endParaRPr lang="en-US" sz="1250" dirty="0"/>
          </a:p>
        </p:txBody>
      </p:sp>
      <p:sp>
        <p:nvSpPr>
          <p:cNvPr id="7" name="Text 5"/>
          <p:cNvSpPr/>
          <p:nvPr/>
        </p:nvSpPr>
        <p:spPr>
          <a:xfrm>
            <a:off x="565190" y="3575566"/>
            <a:ext cx="6553081" cy="774740"/>
          </a:xfrm>
          <a:prstGeom prst="rect">
            <a:avLst/>
          </a:prstGeom>
          <a:noFill/>
          <a:ln/>
        </p:spPr>
        <p:txBody>
          <a:bodyPr wrap="square" lIns="0" tIns="0" rIns="0" bIns="0" rtlCol="0" anchor="t"/>
          <a:lstStyle/>
          <a:p>
            <a:pPr algn="l" marL="342900" indent="-342900">
              <a:lnSpc>
                <a:spcPts val="2000"/>
              </a:lnSpc>
              <a:buSzPct val="100000"/>
              <a:buChar char="•"/>
            </a:pPr>
            <a:r>
              <a:rPr lang="en-US" sz="1250" b="1" dirty="0">
                <a:solidFill>
                  <a:srgbClr val="E0D6DE"/>
                </a:solidFill>
                <a:latin typeface="Fira Sans" pitchFamily="34" charset="0"/>
                <a:ea typeface="Fira Sans" pitchFamily="34" charset="-122"/>
                <a:cs typeface="Fira Sans" pitchFamily="34" charset="-120"/>
              </a:rPr>
              <a:t>Blockchain-Ready Backend:</a:t>
            </a:r>
            <a:pPr algn="l" indent="0" marL="0">
              <a:lnSpc>
                <a:spcPts val="2000"/>
              </a:lnSpc>
              <a:buNone/>
            </a:pPr>
            <a:r>
              <a:rPr lang="en-US" sz="1250" dirty="0">
                <a:solidFill>
                  <a:srgbClr val="E0D6DE"/>
                </a:solidFill>
                <a:latin typeface="Fira Sans" pitchFamily="34" charset="0"/>
                <a:ea typeface="Fira Sans" pitchFamily="34" charset="-122"/>
                <a:cs typeface="Fira Sans" pitchFamily="34" charset="-120"/>
              </a:rPr>
              <a:t> Future-proofed with the capability to integrate blockchain technology for immutable queue records, ensuring unparalleled transparency and preventing any unauthorized order manipulation.</a:t>
            </a:r>
            <a:endParaRPr lang="en-US" sz="1250" dirty="0"/>
          </a:p>
        </p:txBody>
      </p:sp>
      <p:pic>
        <p:nvPicPr>
          <p:cNvPr id="8" name="Image 0" descr="preencoded.png">    </p:cNvPr>
          <p:cNvPicPr>
            <a:picLocks noChangeAspect="1"/>
          </p:cNvPicPr>
          <p:nvPr/>
        </p:nvPicPr>
        <p:blipFill>
          <a:blip r:embed="rId1"/>
          <a:stretch>
            <a:fillRect/>
          </a:stretch>
        </p:blipFill>
        <p:spPr>
          <a:xfrm>
            <a:off x="7519749" y="1893213"/>
            <a:ext cx="6553081" cy="655308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746760"/>
            <a:ext cx="12859703" cy="637937"/>
          </a:xfrm>
          <a:prstGeom prst="rect">
            <a:avLst/>
          </a:prstGeom>
          <a:noFill/>
          <a:ln/>
        </p:spPr>
        <p:txBody>
          <a:bodyPr wrap="none" lIns="0" tIns="0" rIns="0" bIns="0" rtlCol="0" anchor="t"/>
          <a:lstStyle/>
          <a:p>
            <a:pPr algn="l" indent="0" marL="0">
              <a:lnSpc>
                <a:spcPts val="5000"/>
              </a:lnSpc>
              <a:buNone/>
            </a:pPr>
            <a:r>
              <a:rPr lang="en-US" sz="4000" dirty="0">
                <a:solidFill>
                  <a:srgbClr val="FF6BD8"/>
                </a:solidFill>
                <a:latin typeface="Fira Mono Medium" pitchFamily="34" charset="0"/>
                <a:ea typeface="Fira Mono Medium" pitchFamily="34" charset="-122"/>
                <a:cs typeface="Fira Mono Medium" pitchFamily="34" charset="-120"/>
              </a:rPr>
              <a:t>Impact:</a:t>
            </a:r>
            <a:pPr algn="l" indent="0" marL="0">
              <a:lnSpc>
                <a:spcPts val="5000"/>
              </a:lnSpc>
              <a:buNone/>
            </a:pPr>
            <a:r>
              <a:rPr lang="en-US" sz="4000" dirty="0">
                <a:solidFill>
                  <a:srgbClr val="FBF3FA"/>
                </a:solidFill>
                <a:latin typeface="Fira Mono Medium" pitchFamily="34" charset="0"/>
                <a:ea typeface="Fira Mono Medium" pitchFamily="34" charset="-122"/>
                <a:cs typeface="Fira Mono Medium" pitchFamily="34" charset="-120"/>
              </a:rPr>
              <a:t> Business Value &amp; Societal Benefits</a:t>
            </a:r>
            <a:endParaRPr lang="en-US" sz="4000" dirty="0"/>
          </a:p>
        </p:txBody>
      </p:sp>
      <p:sp>
        <p:nvSpPr>
          <p:cNvPr id="3" name="Text 1"/>
          <p:cNvSpPr/>
          <p:nvPr/>
        </p:nvSpPr>
        <p:spPr>
          <a:xfrm>
            <a:off x="793790" y="1792962"/>
            <a:ext cx="13042821" cy="653415"/>
          </a:xfrm>
          <a:prstGeom prst="rect">
            <a:avLst/>
          </a:prstGeom>
          <a:noFill/>
          <a:ln/>
        </p:spPr>
        <p:txBody>
          <a:bodyPr wrap="square" lIns="0" tIns="0" rIns="0" bIns="0" rtlCol="0" anchor="t"/>
          <a:lstStyle/>
          <a:p>
            <a:pPr algn="l" indent="0" marL="0">
              <a:lnSpc>
                <a:spcPts val="2550"/>
              </a:lnSpc>
              <a:buNone/>
            </a:pPr>
            <a:r>
              <a:rPr lang="en-US" sz="1600" dirty="0">
                <a:solidFill>
                  <a:srgbClr val="E0D6DE"/>
                </a:solidFill>
                <a:latin typeface="Fira Sans" pitchFamily="34" charset="0"/>
                <a:ea typeface="Fira Sans" pitchFamily="34" charset="-122"/>
                <a:cs typeface="Fira Sans" pitchFamily="34" charset="-120"/>
              </a:rPr>
              <a:t>QueueAway™ offers significant advantages for both service providers and end-users, while also contributing positively to community well-being.</a:t>
            </a:r>
            <a:endParaRPr lang="en-US" sz="1600" dirty="0"/>
          </a:p>
        </p:txBody>
      </p:sp>
      <p:sp>
        <p:nvSpPr>
          <p:cNvPr id="4" name="Shape 2"/>
          <p:cNvSpPr/>
          <p:nvPr/>
        </p:nvSpPr>
        <p:spPr>
          <a:xfrm>
            <a:off x="793790" y="2982039"/>
            <a:ext cx="4211479" cy="2158603"/>
          </a:xfrm>
          <a:prstGeom prst="roundRect">
            <a:avLst>
              <a:gd name="adj" fmla="val 5083"/>
            </a:avLst>
          </a:prstGeom>
          <a:solidFill>
            <a:srgbClr val="211E24"/>
          </a:solidFill>
          <a:ln/>
        </p:spPr>
      </p:sp>
      <p:sp>
        <p:nvSpPr>
          <p:cNvPr id="5" name="Shape 3"/>
          <p:cNvSpPr/>
          <p:nvPr/>
        </p:nvSpPr>
        <p:spPr>
          <a:xfrm>
            <a:off x="793790" y="2959179"/>
            <a:ext cx="4211479" cy="91440"/>
          </a:xfrm>
          <a:prstGeom prst="roundRect">
            <a:avLst>
              <a:gd name="adj" fmla="val 33488"/>
            </a:avLst>
          </a:prstGeom>
          <a:solidFill>
            <a:srgbClr val="FF6BD8"/>
          </a:solidFill>
          <a:ln/>
        </p:spPr>
      </p:sp>
      <p:sp>
        <p:nvSpPr>
          <p:cNvPr id="6" name="Shape 4"/>
          <p:cNvSpPr/>
          <p:nvPr/>
        </p:nvSpPr>
        <p:spPr>
          <a:xfrm>
            <a:off x="2593360" y="2675930"/>
            <a:ext cx="612338" cy="612338"/>
          </a:xfrm>
          <a:prstGeom prst="roundRect">
            <a:avLst>
              <a:gd name="adj" fmla="val 149329"/>
            </a:avLst>
          </a:prstGeom>
          <a:solidFill>
            <a:srgbClr val="FF6BD8"/>
          </a:solidFill>
          <a:ln/>
        </p:spPr>
      </p:sp>
      <p:pic>
        <p:nvPicPr>
          <p:cNvPr id="7" name="Image 0" descr="preencoded.png">    </p:cNvPr>
          <p:cNvPicPr>
            <a:picLocks noChangeAspect="1"/>
          </p:cNvPicPr>
          <p:nvPr/>
        </p:nvPicPr>
        <p:blipFill>
          <a:blip r:embed="rId1"/>
          <a:stretch>
            <a:fillRect/>
          </a:stretch>
        </p:blipFill>
        <p:spPr>
          <a:xfrm>
            <a:off x="2777073" y="2829044"/>
            <a:ext cx="244912" cy="306110"/>
          </a:xfrm>
          <a:prstGeom prst="rect">
            <a:avLst/>
          </a:prstGeom>
        </p:spPr>
      </p:pic>
      <p:sp>
        <p:nvSpPr>
          <p:cNvPr id="8" name="Text 5"/>
          <p:cNvSpPr/>
          <p:nvPr/>
        </p:nvSpPr>
        <p:spPr>
          <a:xfrm>
            <a:off x="1020723" y="3492341"/>
            <a:ext cx="2551748" cy="318849"/>
          </a:xfrm>
          <a:prstGeom prst="rect">
            <a:avLst/>
          </a:prstGeom>
          <a:noFill/>
          <a:ln/>
        </p:spPr>
        <p:txBody>
          <a:bodyPr wrap="none" lIns="0" tIns="0" rIns="0" bIns="0" rtlCol="0" anchor="t"/>
          <a:lstStyle/>
          <a:p>
            <a:pPr algn="l" indent="0" marL="0">
              <a:lnSpc>
                <a:spcPts val="2500"/>
              </a:lnSpc>
              <a:buNone/>
            </a:pPr>
            <a:r>
              <a:rPr lang="en-US" sz="2000" dirty="0">
                <a:solidFill>
                  <a:srgbClr val="E0D6DE"/>
                </a:solidFill>
                <a:latin typeface="Fira Mono Medium" pitchFamily="34" charset="0"/>
                <a:ea typeface="Fira Mono Medium" pitchFamily="34" charset="-122"/>
                <a:cs typeface="Fira Mono Medium" pitchFamily="34" charset="-120"/>
              </a:rPr>
              <a:t>Time Savings</a:t>
            </a:r>
            <a:endParaRPr lang="en-US" sz="2000" dirty="0"/>
          </a:p>
        </p:txBody>
      </p:sp>
      <p:sp>
        <p:nvSpPr>
          <p:cNvPr id="9" name="Text 6"/>
          <p:cNvSpPr/>
          <p:nvPr/>
        </p:nvSpPr>
        <p:spPr>
          <a:xfrm>
            <a:off x="1020723" y="3933587"/>
            <a:ext cx="3757613" cy="980123"/>
          </a:xfrm>
          <a:prstGeom prst="rect">
            <a:avLst/>
          </a:prstGeom>
          <a:noFill/>
          <a:ln/>
        </p:spPr>
        <p:txBody>
          <a:bodyPr wrap="square" lIns="0" tIns="0" rIns="0" bIns="0" rtlCol="0" anchor="t"/>
          <a:lstStyle/>
          <a:p>
            <a:pPr algn="l" indent="0" marL="0">
              <a:lnSpc>
                <a:spcPts val="2550"/>
              </a:lnSpc>
              <a:buNone/>
            </a:pPr>
            <a:r>
              <a:rPr lang="en-US" sz="1600" dirty="0">
                <a:solidFill>
                  <a:srgbClr val="E0D6DE"/>
                </a:solidFill>
                <a:latin typeface="Fira Sans" pitchFamily="34" charset="0"/>
                <a:ea typeface="Fira Sans" pitchFamily="34" charset="-122"/>
                <a:cs typeface="Fira Sans" pitchFamily="34" charset="-120"/>
              </a:rPr>
              <a:t>Drastically reduces wait times for customers and optimizes staff allocation for businesses.</a:t>
            </a:r>
            <a:endParaRPr lang="en-US" sz="1600" dirty="0"/>
          </a:p>
        </p:txBody>
      </p:sp>
      <p:sp>
        <p:nvSpPr>
          <p:cNvPr id="10" name="Shape 7"/>
          <p:cNvSpPr/>
          <p:nvPr/>
        </p:nvSpPr>
        <p:spPr>
          <a:xfrm>
            <a:off x="5209342" y="2982039"/>
            <a:ext cx="4211598" cy="2158603"/>
          </a:xfrm>
          <a:prstGeom prst="roundRect">
            <a:avLst>
              <a:gd name="adj" fmla="val 5083"/>
            </a:avLst>
          </a:prstGeom>
          <a:solidFill>
            <a:srgbClr val="211E24"/>
          </a:solidFill>
          <a:ln/>
        </p:spPr>
      </p:sp>
      <p:sp>
        <p:nvSpPr>
          <p:cNvPr id="11" name="Shape 8"/>
          <p:cNvSpPr/>
          <p:nvPr/>
        </p:nvSpPr>
        <p:spPr>
          <a:xfrm>
            <a:off x="5209342" y="2959179"/>
            <a:ext cx="4211598" cy="91440"/>
          </a:xfrm>
          <a:prstGeom prst="roundRect">
            <a:avLst>
              <a:gd name="adj" fmla="val 33488"/>
            </a:avLst>
          </a:prstGeom>
          <a:solidFill>
            <a:srgbClr val="FF6BD8"/>
          </a:solidFill>
          <a:ln/>
        </p:spPr>
      </p:sp>
      <p:sp>
        <p:nvSpPr>
          <p:cNvPr id="12" name="Shape 9"/>
          <p:cNvSpPr/>
          <p:nvPr/>
        </p:nvSpPr>
        <p:spPr>
          <a:xfrm>
            <a:off x="7008912" y="2675930"/>
            <a:ext cx="612338" cy="612338"/>
          </a:xfrm>
          <a:prstGeom prst="roundRect">
            <a:avLst>
              <a:gd name="adj" fmla="val 149329"/>
            </a:avLst>
          </a:prstGeom>
          <a:solidFill>
            <a:srgbClr val="FF6BD8"/>
          </a:solidFill>
          <a:ln/>
        </p:spPr>
      </p:sp>
      <p:pic>
        <p:nvPicPr>
          <p:cNvPr id="13" name="Image 1" descr="preencoded.png">    </p:cNvPr>
          <p:cNvPicPr>
            <a:picLocks noChangeAspect="1"/>
          </p:cNvPicPr>
          <p:nvPr/>
        </p:nvPicPr>
        <p:blipFill>
          <a:blip r:embed="rId2"/>
          <a:stretch>
            <a:fillRect/>
          </a:stretch>
        </p:blipFill>
        <p:spPr>
          <a:xfrm>
            <a:off x="7192625" y="2829044"/>
            <a:ext cx="244912" cy="306110"/>
          </a:xfrm>
          <a:prstGeom prst="rect">
            <a:avLst/>
          </a:prstGeom>
        </p:spPr>
      </p:pic>
      <p:sp>
        <p:nvSpPr>
          <p:cNvPr id="14" name="Text 10"/>
          <p:cNvSpPr/>
          <p:nvPr/>
        </p:nvSpPr>
        <p:spPr>
          <a:xfrm>
            <a:off x="5436275" y="3492341"/>
            <a:ext cx="3060383" cy="318849"/>
          </a:xfrm>
          <a:prstGeom prst="rect">
            <a:avLst/>
          </a:prstGeom>
          <a:noFill/>
          <a:ln/>
        </p:spPr>
        <p:txBody>
          <a:bodyPr wrap="none" lIns="0" tIns="0" rIns="0" bIns="0" rtlCol="0" anchor="t"/>
          <a:lstStyle/>
          <a:p>
            <a:pPr algn="l" indent="0" marL="0">
              <a:lnSpc>
                <a:spcPts val="2500"/>
              </a:lnSpc>
              <a:buNone/>
            </a:pPr>
            <a:r>
              <a:rPr lang="en-US" sz="2000" dirty="0">
                <a:solidFill>
                  <a:srgbClr val="E0D6DE"/>
                </a:solidFill>
                <a:latin typeface="Fira Mono Medium" pitchFamily="34" charset="0"/>
                <a:ea typeface="Fira Mono Medium" pitchFamily="34" charset="-122"/>
                <a:cs typeface="Fira Mono Medium" pitchFamily="34" charset="-120"/>
              </a:rPr>
              <a:t>Reduced Overcrowding</a:t>
            </a:r>
            <a:endParaRPr lang="en-US" sz="2000" dirty="0"/>
          </a:p>
        </p:txBody>
      </p:sp>
      <p:sp>
        <p:nvSpPr>
          <p:cNvPr id="15" name="Text 11"/>
          <p:cNvSpPr/>
          <p:nvPr/>
        </p:nvSpPr>
        <p:spPr>
          <a:xfrm>
            <a:off x="5436275" y="3933587"/>
            <a:ext cx="3757732" cy="980123"/>
          </a:xfrm>
          <a:prstGeom prst="rect">
            <a:avLst/>
          </a:prstGeom>
          <a:noFill/>
          <a:ln/>
        </p:spPr>
        <p:txBody>
          <a:bodyPr wrap="square" lIns="0" tIns="0" rIns="0" bIns="0" rtlCol="0" anchor="t"/>
          <a:lstStyle/>
          <a:p>
            <a:pPr algn="l" indent="0" marL="0">
              <a:lnSpc>
                <a:spcPts val="2550"/>
              </a:lnSpc>
              <a:buNone/>
            </a:pPr>
            <a:r>
              <a:rPr lang="en-US" sz="1600" dirty="0">
                <a:solidFill>
                  <a:srgbClr val="E0D6DE"/>
                </a:solidFill>
                <a:latin typeface="Fira Sans" pitchFamily="34" charset="0"/>
                <a:ea typeface="Fira Sans" pitchFamily="34" charset="-122"/>
                <a:cs typeface="Fira Sans" pitchFamily="34" charset="-120"/>
              </a:rPr>
              <a:t>Minimizes physical gathering in waiting areas, improving comfort and public health safety.</a:t>
            </a:r>
            <a:endParaRPr lang="en-US" sz="1600" dirty="0"/>
          </a:p>
        </p:txBody>
      </p:sp>
      <p:sp>
        <p:nvSpPr>
          <p:cNvPr id="16" name="Shape 12"/>
          <p:cNvSpPr/>
          <p:nvPr/>
        </p:nvSpPr>
        <p:spPr>
          <a:xfrm>
            <a:off x="9625013" y="2982039"/>
            <a:ext cx="4211598" cy="2158603"/>
          </a:xfrm>
          <a:prstGeom prst="roundRect">
            <a:avLst>
              <a:gd name="adj" fmla="val 5083"/>
            </a:avLst>
          </a:prstGeom>
          <a:solidFill>
            <a:srgbClr val="211E24"/>
          </a:solidFill>
          <a:ln/>
        </p:spPr>
      </p:sp>
      <p:sp>
        <p:nvSpPr>
          <p:cNvPr id="17" name="Shape 13"/>
          <p:cNvSpPr/>
          <p:nvPr/>
        </p:nvSpPr>
        <p:spPr>
          <a:xfrm>
            <a:off x="9625013" y="2959179"/>
            <a:ext cx="4211598" cy="91440"/>
          </a:xfrm>
          <a:prstGeom prst="roundRect">
            <a:avLst>
              <a:gd name="adj" fmla="val 33488"/>
            </a:avLst>
          </a:prstGeom>
          <a:solidFill>
            <a:srgbClr val="FF6BD8"/>
          </a:solidFill>
          <a:ln/>
        </p:spPr>
      </p:sp>
      <p:sp>
        <p:nvSpPr>
          <p:cNvPr id="18" name="Shape 14"/>
          <p:cNvSpPr/>
          <p:nvPr/>
        </p:nvSpPr>
        <p:spPr>
          <a:xfrm>
            <a:off x="11424583" y="2675930"/>
            <a:ext cx="612338" cy="612338"/>
          </a:xfrm>
          <a:prstGeom prst="roundRect">
            <a:avLst>
              <a:gd name="adj" fmla="val 149329"/>
            </a:avLst>
          </a:prstGeom>
          <a:solidFill>
            <a:srgbClr val="FF6BD8"/>
          </a:solidFill>
          <a:ln/>
        </p:spPr>
      </p:sp>
      <p:pic>
        <p:nvPicPr>
          <p:cNvPr id="19" name="Image 2" descr="preencoded.png">    </p:cNvPr>
          <p:cNvPicPr>
            <a:picLocks noChangeAspect="1"/>
          </p:cNvPicPr>
          <p:nvPr/>
        </p:nvPicPr>
        <p:blipFill>
          <a:blip r:embed="rId3"/>
          <a:stretch>
            <a:fillRect/>
          </a:stretch>
        </p:blipFill>
        <p:spPr>
          <a:xfrm>
            <a:off x="11608296" y="2829044"/>
            <a:ext cx="244912" cy="306110"/>
          </a:xfrm>
          <a:prstGeom prst="rect">
            <a:avLst/>
          </a:prstGeom>
        </p:spPr>
      </p:pic>
      <p:sp>
        <p:nvSpPr>
          <p:cNvPr id="20" name="Text 15"/>
          <p:cNvSpPr/>
          <p:nvPr/>
        </p:nvSpPr>
        <p:spPr>
          <a:xfrm>
            <a:off x="9851946" y="3492341"/>
            <a:ext cx="2601397" cy="318849"/>
          </a:xfrm>
          <a:prstGeom prst="rect">
            <a:avLst/>
          </a:prstGeom>
          <a:noFill/>
          <a:ln/>
        </p:spPr>
        <p:txBody>
          <a:bodyPr wrap="none" lIns="0" tIns="0" rIns="0" bIns="0" rtlCol="0" anchor="t"/>
          <a:lstStyle/>
          <a:p>
            <a:pPr algn="l" indent="0" marL="0">
              <a:lnSpc>
                <a:spcPts val="2500"/>
              </a:lnSpc>
              <a:buNone/>
            </a:pPr>
            <a:r>
              <a:rPr lang="en-US" sz="2000" dirty="0">
                <a:solidFill>
                  <a:srgbClr val="E0D6DE"/>
                </a:solidFill>
                <a:latin typeface="Fira Mono Medium" pitchFamily="34" charset="0"/>
                <a:ea typeface="Fira Mono Medium" pitchFamily="34" charset="-122"/>
                <a:cs typeface="Fira Mono Medium" pitchFamily="34" charset="-120"/>
              </a:rPr>
              <a:t>Enhanced Fairness</a:t>
            </a:r>
            <a:endParaRPr lang="en-US" sz="2000" dirty="0"/>
          </a:p>
        </p:txBody>
      </p:sp>
      <p:sp>
        <p:nvSpPr>
          <p:cNvPr id="21" name="Text 16"/>
          <p:cNvSpPr/>
          <p:nvPr/>
        </p:nvSpPr>
        <p:spPr>
          <a:xfrm>
            <a:off x="9851946" y="3933587"/>
            <a:ext cx="3757732" cy="980123"/>
          </a:xfrm>
          <a:prstGeom prst="rect">
            <a:avLst/>
          </a:prstGeom>
          <a:noFill/>
          <a:ln/>
        </p:spPr>
        <p:txBody>
          <a:bodyPr wrap="square" lIns="0" tIns="0" rIns="0" bIns="0" rtlCol="0" anchor="t"/>
          <a:lstStyle/>
          <a:p>
            <a:pPr algn="l" indent="0" marL="0">
              <a:lnSpc>
                <a:spcPts val="2550"/>
              </a:lnSpc>
              <a:buNone/>
            </a:pPr>
            <a:r>
              <a:rPr lang="en-US" sz="1600" dirty="0">
                <a:solidFill>
                  <a:srgbClr val="E0D6DE"/>
                </a:solidFill>
                <a:latin typeface="Fira Sans" pitchFamily="34" charset="0"/>
                <a:ea typeface="Fira Sans" pitchFamily="34" charset="-122"/>
                <a:cs typeface="Fira Sans" pitchFamily="34" charset="-120"/>
              </a:rPr>
              <a:t>Transparent queue order prevents line-cutting and ensures equitable service for all.</a:t>
            </a:r>
            <a:endParaRPr lang="en-US" sz="1600" dirty="0"/>
          </a:p>
        </p:txBody>
      </p:sp>
      <p:sp>
        <p:nvSpPr>
          <p:cNvPr id="22" name="Shape 17"/>
          <p:cNvSpPr/>
          <p:nvPr/>
        </p:nvSpPr>
        <p:spPr>
          <a:xfrm>
            <a:off x="793790" y="5650825"/>
            <a:ext cx="6419374" cy="1831896"/>
          </a:xfrm>
          <a:prstGeom prst="roundRect">
            <a:avLst>
              <a:gd name="adj" fmla="val 5990"/>
            </a:avLst>
          </a:prstGeom>
          <a:solidFill>
            <a:srgbClr val="211E24"/>
          </a:solidFill>
          <a:ln/>
        </p:spPr>
      </p:sp>
      <p:sp>
        <p:nvSpPr>
          <p:cNvPr id="23" name="Shape 18"/>
          <p:cNvSpPr/>
          <p:nvPr/>
        </p:nvSpPr>
        <p:spPr>
          <a:xfrm>
            <a:off x="793790" y="5627965"/>
            <a:ext cx="6419374" cy="91440"/>
          </a:xfrm>
          <a:prstGeom prst="roundRect">
            <a:avLst>
              <a:gd name="adj" fmla="val 33488"/>
            </a:avLst>
          </a:prstGeom>
          <a:solidFill>
            <a:srgbClr val="FF6BD8"/>
          </a:solidFill>
          <a:ln/>
        </p:spPr>
      </p:sp>
      <p:sp>
        <p:nvSpPr>
          <p:cNvPr id="24" name="Shape 19"/>
          <p:cNvSpPr/>
          <p:nvPr/>
        </p:nvSpPr>
        <p:spPr>
          <a:xfrm>
            <a:off x="3697307" y="5344716"/>
            <a:ext cx="612338" cy="612338"/>
          </a:xfrm>
          <a:prstGeom prst="roundRect">
            <a:avLst>
              <a:gd name="adj" fmla="val 149329"/>
            </a:avLst>
          </a:prstGeom>
          <a:solidFill>
            <a:srgbClr val="FF6BD8"/>
          </a:solidFill>
          <a:ln/>
        </p:spPr>
      </p:sp>
      <p:pic>
        <p:nvPicPr>
          <p:cNvPr id="25" name="Image 3" descr="preencoded.png">    </p:cNvPr>
          <p:cNvPicPr>
            <a:picLocks noChangeAspect="1"/>
          </p:cNvPicPr>
          <p:nvPr/>
        </p:nvPicPr>
        <p:blipFill>
          <a:blip r:embed="rId4"/>
          <a:stretch>
            <a:fillRect/>
          </a:stretch>
        </p:blipFill>
        <p:spPr>
          <a:xfrm>
            <a:off x="3881021" y="5497830"/>
            <a:ext cx="244912" cy="306110"/>
          </a:xfrm>
          <a:prstGeom prst="rect">
            <a:avLst/>
          </a:prstGeom>
        </p:spPr>
      </p:pic>
      <p:sp>
        <p:nvSpPr>
          <p:cNvPr id="26" name="Text 20"/>
          <p:cNvSpPr/>
          <p:nvPr/>
        </p:nvSpPr>
        <p:spPr>
          <a:xfrm>
            <a:off x="1020723" y="6161127"/>
            <a:ext cx="3519487" cy="318849"/>
          </a:xfrm>
          <a:prstGeom prst="rect">
            <a:avLst/>
          </a:prstGeom>
          <a:noFill/>
          <a:ln/>
        </p:spPr>
        <p:txBody>
          <a:bodyPr wrap="none" lIns="0" tIns="0" rIns="0" bIns="0" rtlCol="0" anchor="t"/>
          <a:lstStyle/>
          <a:p>
            <a:pPr algn="l" indent="0" marL="0">
              <a:lnSpc>
                <a:spcPts val="2500"/>
              </a:lnSpc>
              <a:buNone/>
            </a:pPr>
            <a:r>
              <a:rPr lang="en-US" sz="2000" dirty="0">
                <a:solidFill>
                  <a:srgbClr val="E0D6DE"/>
                </a:solidFill>
                <a:latin typeface="Fira Mono Medium" pitchFamily="34" charset="0"/>
                <a:ea typeface="Fira Mono Medium" pitchFamily="34" charset="-122"/>
                <a:cs typeface="Fira Mono Medium" pitchFamily="34" charset="-120"/>
              </a:rPr>
              <a:t>Cost-Effective Adoption</a:t>
            </a:r>
            <a:endParaRPr lang="en-US" sz="2000" dirty="0"/>
          </a:p>
        </p:txBody>
      </p:sp>
      <p:sp>
        <p:nvSpPr>
          <p:cNvPr id="27" name="Text 21"/>
          <p:cNvSpPr/>
          <p:nvPr/>
        </p:nvSpPr>
        <p:spPr>
          <a:xfrm>
            <a:off x="1020723" y="6602373"/>
            <a:ext cx="5965508" cy="653415"/>
          </a:xfrm>
          <a:prstGeom prst="rect">
            <a:avLst/>
          </a:prstGeom>
          <a:noFill/>
          <a:ln/>
        </p:spPr>
        <p:txBody>
          <a:bodyPr wrap="square" lIns="0" tIns="0" rIns="0" bIns="0" rtlCol="0" anchor="t"/>
          <a:lstStyle/>
          <a:p>
            <a:pPr algn="l" indent="0" marL="0">
              <a:lnSpc>
                <a:spcPts val="2550"/>
              </a:lnSpc>
              <a:buNone/>
            </a:pPr>
            <a:r>
              <a:rPr lang="en-US" sz="1600" dirty="0">
                <a:solidFill>
                  <a:srgbClr val="E0D6DE"/>
                </a:solidFill>
                <a:latin typeface="Fira Sans" pitchFamily="34" charset="0"/>
                <a:ea typeface="Fira Sans" pitchFamily="34" charset="-122"/>
                <a:cs typeface="Fira Sans" pitchFamily="34" charset="-120"/>
              </a:rPr>
              <a:t>Zero hardware requirement makes it accessible for small businesses and organizations.</a:t>
            </a:r>
            <a:endParaRPr lang="en-US" sz="1600" dirty="0"/>
          </a:p>
        </p:txBody>
      </p:sp>
      <p:sp>
        <p:nvSpPr>
          <p:cNvPr id="28" name="Shape 22"/>
          <p:cNvSpPr/>
          <p:nvPr/>
        </p:nvSpPr>
        <p:spPr>
          <a:xfrm>
            <a:off x="7417237" y="5650825"/>
            <a:ext cx="6419374" cy="1831896"/>
          </a:xfrm>
          <a:prstGeom prst="roundRect">
            <a:avLst>
              <a:gd name="adj" fmla="val 5990"/>
            </a:avLst>
          </a:prstGeom>
          <a:solidFill>
            <a:srgbClr val="211E24"/>
          </a:solidFill>
          <a:ln/>
        </p:spPr>
      </p:sp>
      <p:sp>
        <p:nvSpPr>
          <p:cNvPr id="29" name="Shape 23"/>
          <p:cNvSpPr/>
          <p:nvPr/>
        </p:nvSpPr>
        <p:spPr>
          <a:xfrm>
            <a:off x="7417237" y="5627965"/>
            <a:ext cx="6419374" cy="91440"/>
          </a:xfrm>
          <a:prstGeom prst="roundRect">
            <a:avLst>
              <a:gd name="adj" fmla="val 33488"/>
            </a:avLst>
          </a:prstGeom>
          <a:solidFill>
            <a:srgbClr val="FF6BD8"/>
          </a:solidFill>
          <a:ln/>
        </p:spPr>
      </p:sp>
      <p:sp>
        <p:nvSpPr>
          <p:cNvPr id="30" name="Shape 24"/>
          <p:cNvSpPr/>
          <p:nvPr/>
        </p:nvSpPr>
        <p:spPr>
          <a:xfrm>
            <a:off x="10320754" y="5344716"/>
            <a:ext cx="612338" cy="612338"/>
          </a:xfrm>
          <a:prstGeom prst="roundRect">
            <a:avLst>
              <a:gd name="adj" fmla="val 149329"/>
            </a:avLst>
          </a:prstGeom>
          <a:solidFill>
            <a:srgbClr val="FF6BD8"/>
          </a:solidFill>
          <a:ln/>
        </p:spPr>
      </p:sp>
      <p:pic>
        <p:nvPicPr>
          <p:cNvPr id="31" name="Image 4" descr="preencoded.png">    </p:cNvPr>
          <p:cNvPicPr>
            <a:picLocks noChangeAspect="1"/>
          </p:cNvPicPr>
          <p:nvPr/>
        </p:nvPicPr>
        <p:blipFill>
          <a:blip r:embed="rId5"/>
          <a:stretch>
            <a:fillRect/>
          </a:stretch>
        </p:blipFill>
        <p:spPr>
          <a:xfrm>
            <a:off x="10504468" y="5497830"/>
            <a:ext cx="244912" cy="306110"/>
          </a:xfrm>
          <a:prstGeom prst="rect">
            <a:avLst/>
          </a:prstGeom>
        </p:spPr>
      </p:pic>
      <p:sp>
        <p:nvSpPr>
          <p:cNvPr id="32" name="Text 25"/>
          <p:cNvSpPr/>
          <p:nvPr/>
        </p:nvSpPr>
        <p:spPr>
          <a:xfrm>
            <a:off x="7644170" y="6161127"/>
            <a:ext cx="3366492" cy="318849"/>
          </a:xfrm>
          <a:prstGeom prst="rect">
            <a:avLst/>
          </a:prstGeom>
          <a:noFill/>
          <a:ln/>
        </p:spPr>
        <p:txBody>
          <a:bodyPr wrap="none" lIns="0" tIns="0" rIns="0" bIns="0" rtlCol="0" anchor="t"/>
          <a:lstStyle/>
          <a:p>
            <a:pPr algn="l" indent="0" marL="0">
              <a:lnSpc>
                <a:spcPts val="2500"/>
              </a:lnSpc>
              <a:buNone/>
            </a:pPr>
            <a:r>
              <a:rPr lang="en-US" sz="2000" dirty="0">
                <a:solidFill>
                  <a:srgbClr val="E0D6DE"/>
                </a:solidFill>
                <a:latin typeface="Fira Mono Medium" pitchFamily="34" charset="0"/>
                <a:ea typeface="Fira Mono Medium" pitchFamily="34" charset="-122"/>
                <a:cs typeface="Fira Mono Medium" pitchFamily="34" charset="-120"/>
              </a:rPr>
              <a:t>Monetization Potential</a:t>
            </a:r>
            <a:endParaRPr lang="en-US" sz="2000" dirty="0"/>
          </a:p>
        </p:txBody>
      </p:sp>
      <p:sp>
        <p:nvSpPr>
          <p:cNvPr id="33" name="Text 26"/>
          <p:cNvSpPr/>
          <p:nvPr/>
        </p:nvSpPr>
        <p:spPr>
          <a:xfrm>
            <a:off x="7644170" y="6602373"/>
            <a:ext cx="5965508" cy="653415"/>
          </a:xfrm>
          <a:prstGeom prst="rect">
            <a:avLst/>
          </a:prstGeom>
          <a:noFill/>
          <a:ln/>
        </p:spPr>
        <p:txBody>
          <a:bodyPr wrap="square" lIns="0" tIns="0" rIns="0" bIns="0" rtlCol="0" anchor="t"/>
          <a:lstStyle/>
          <a:p>
            <a:pPr algn="l" indent="0" marL="0">
              <a:lnSpc>
                <a:spcPts val="2550"/>
              </a:lnSpc>
              <a:buNone/>
            </a:pPr>
            <a:r>
              <a:rPr lang="en-US" sz="1600" dirty="0">
                <a:solidFill>
                  <a:srgbClr val="E0D6DE"/>
                </a:solidFill>
                <a:latin typeface="Fira Sans" pitchFamily="34" charset="0"/>
                <a:ea typeface="Fira Sans" pitchFamily="34" charset="-122"/>
                <a:cs typeface="Fira Sans" pitchFamily="34" charset="-120"/>
              </a:rPr>
              <a:t>Future revenue streams include premium analytics, API access, and advanced enterprise features.</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724972"/>
            <a:ext cx="10699790" cy="602456"/>
          </a:xfrm>
          <a:prstGeom prst="rect">
            <a:avLst/>
          </a:prstGeom>
          <a:noFill/>
          <a:ln/>
        </p:spPr>
        <p:txBody>
          <a:bodyPr wrap="none" lIns="0" tIns="0" rIns="0" bIns="0" rtlCol="0" anchor="t"/>
          <a:lstStyle/>
          <a:p>
            <a:pPr algn="l" indent="0" marL="0">
              <a:lnSpc>
                <a:spcPts val="4700"/>
              </a:lnSpc>
              <a:buNone/>
            </a:pPr>
            <a:r>
              <a:rPr lang="en-US" sz="3750" dirty="0">
                <a:solidFill>
                  <a:srgbClr val="FF6BD8"/>
                </a:solidFill>
                <a:latin typeface="Fira Mono Medium" pitchFamily="34" charset="0"/>
                <a:ea typeface="Fira Mono Medium" pitchFamily="34" charset="-122"/>
                <a:cs typeface="Fira Mono Medium" pitchFamily="34" charset="-120"/>
              </a:rPr>
              <a:t>Future Vision:</a:t>
            </a:r>
            <a:pPr algn="l" indent="0" marL="0">
              <a:lnSpc>
                <a:spcPts val="4700"/>
              </a:lnSpc>
              <a:buNone/>
            </a:pPr>
            <a:r>
              <a:rPr lang="en-US" sz="3750" dirty="0">
                <a:solidFill>
                  <a:srgbClr val="FBF3FA"/>
                </a:solidFill>
                <a:latin typeface="Fira Mono Medium" pitchFamily="34" charset="0"/>
                <a:ea typeface="Fira Mono Medium" pitchFamily="34" charset="-122"/>
                <a:cs typeface="Fira Mono Medium" pitchFamily="34" charset="-120"/>
              </a:rPr>
              <a:t> Our Roadmap to Success</a:t>
            </a:r>
            <a:endParaRPr lang="en-US" sz="3750" dirty="0"/>
          </a:p>
        </p:txBody>
      </p:sp>
      <p:sp>
        <p:nvSpPr>
          <p:cNvPr id="3" name="Text 1"/>
          <p:cNvSpPr/>
          <p:nvPr/>
        </p:nvSpPr>
        <p:spPr>
          <a:xfrm>
            <a:off x="793790" y="1712952"/>
            <a:ext cx="13042821" cy="308372"/>
          </a:xfrm>
          <a:prstGeom prst="rect">
            <a:avLst/>
          </a:prstGeom>
          <a:noFill/>
          <a:ln/>
        </p:spPr>
        <p:txBody>
          <a:bodyPr wrap="none" lIns="0" tIns="0" rIns="0" bIns="0" rtlCol="0" anchor="t"/>
          <a:lstStyle/>
          <a:p>
            <a:pPr algn="l" indent="0" marL="0">
              <a:lnSpc>
                <a:spcPts val="2400"/>
              </a:lnSpc>
              <a:buNone/>
            </a:pPr>
            <a:r>
              <a:rPr lang="en-US" sz="1500" dirty="0">
                <a:solidFill>
                  <a:srgbClr val="E0D6DE"/>
                </a:solidFill>
                <a:latin typeface="Fira Sans" pitchFamily="34" charset="0"/>
                <a:ea typeface="Fira Sans" pitchFamily="34" charset="-122"/>
                <a:cs typeface="Fira Sans" pitchFamily="34" charset="-120"/>
              </a:rPr>
              <a:t>We have a clear, phased approach to develop QueueAway™ from an MVP into a fully integrated, market-leading solution.</a:t>
            </a:r>
            <a:endParaRPr lang="en-US" sz="1500" dirty="0"/>
          </a:p>
        </p:txBody>
      </p:sp>
      <p:pic>
        <p:nvPicPr>
          <p:cNvPr id="4" name="Image 0" descr="preencoded.png">    </p:cNvPr>
          <p:cNvPicPr>
            <a:picLocks noChangeAspect="1"/>
          </p:cNvPicPr>
          <p:nvPr/>
        </p:nvPicPr>
        <p:blipFill>
          <a:blip r:embed="rId1"/>
          <a:stretch>
            <a:fillRect/>
          </a:stretch>
        </p:blipFill>
        <p:spPr>
          <a:xfrm>
            <a:off x="1817727" y="2238137"/>
            <a:ext cx="10994946" cy="4741307"/>
          </a:xfrm>
          <a:prstGeom prst="rect">
            <a:avLst/>
          </a:prstGeom>
        </p:spPr>
      </p:pic>
      <p:sp>
        <p:nvSpPr>
          <p:cNvPr id="5" name="Text 2"/>
          <p:cNvSpPr/>
          <p:nvPr/>
        </p:nvSpPr>
        <p:spPr>
          <a:xfrm>
            <a:off x="2557540" y="6080314"/>
            <a:ext cx="3292781" cy="311800"/>
          </a:xfrm>
          <a:prstGeom prst="rect">
            <a:avLst/>
          </a:prstGeom>
          <a:noFill/>
          <a:ln/>
        </p:spPr>
        <p:txBody>
          <a:bodyPr wrap="none" lIns="0" tIns="0" rIns="0" bIns="0" rtlCol="0" anchor="t"/>
          <a:lstStyle/>
          <a:p>
            <a:pPr algn="l" indent="0" marL="0">
              <a:lnSpc>
                <a:spcPts val="1650"/>
              </a:lnSpc>
              <a:buNone/>
            </a:pPr>
            <a:r>
              <a:rPr lang="en-US" sz="1350" dirty="0">
                <a:solidFill>
                  <a:srgbClr val="000000"/>
                </a:solidFill>
                <a:latin typeface="Fira Mono Medium" pitchFamily="34" charset="0"/>
                <a:ea typeface="Fira Mono Medium" pitchFamily="34" charset="-122"/>
                <a:cs typeface="Fira Mono Medium" pitchFamily="34" charset="-120"/>
              </a:rPr>
              <a:t>Blockchain Integration</a:t>
            </a:r>
            <a:endParaRPr lang="en-US" sz="1350" dirty="0"/>
          </a:p>
        </p:txBody>
      </p:sp>
      <p:sp>
        <p:nvSpPr>
          <p:cNvPr id="6" name="Text 3"/>
          <p:cNvSpPr/>
          <p:nvPr/>
        </p:nvSpPr>
        <p:spPr>
          <a:xfrm>
            <a:off x="2557540" y="4982779"/>
            <a:ext cx="3292781" cy="311800"/>
          </a:xfrm>
          <a:prstGeom prst="rect">
            <a:avLst/>
          </a:prstGeom>
          <a:noFill/>
          <a:ln/>
        </p:spPr>
        <p:txBody>
          <a:bodyPr wrap="none" lIns="0" tIns="0" rIns="0" bIns="0" rtlCol="0" anchor="t"/>
          <a:lstStyle/>
          <a:p>
            <a:pPr algn="l" indent="0" marL="0">
              <a:lnSpc>
                <a:spcPts val="1650"/>
              </a:lnSpc>
              <a:buNone/>
            </a:pPr>
            <a:r>
              <a:rPr lang="en-US" sz="1350" dirty="0">
                <a:solidFill>
                  <a:srgbClr val="000000"/>
                </a:solidFill>
                <a:latin typeface="Fira Mono Medium" pitchFamily="34" charset="0"/>
                <a:ea typeface="Fira Mono Medium" pitchFamily="34" charset="-122"/>
                <a:cs typeface="Fira Mono Medium" pitchFamily="34" charset="-120"/>
              </a:rPr>
              <a:t>Scalability &amp; Security</a:t>
            </a:r>
            <a:endParaRPr lang="en-US" sz="1350" dirty="0"/>
          </a:p>
        </p:txBody>
      </p:sp>
      <p:sp>
        <p:nvSpPr>
          <p:cNvPr id="7" name="Text 4"/>
          <p:cNvSpPr/>
          <p:nvPr/>
        </p:nvSpPr>
        <p:spPr>
          <a:xfrm>
            <a:off x="2557540" y="3896329"/>
            <a:ext cx="2544461" cy="311800"/>
          </a:xfrm>
          <a:prstGeom prst="rect">
            <a:avLst/>
          </a:prstGeom>
          <a:noFill/>
          <a:ln/>
        </p:spPr>
        <p:txBody>
          <a:bodyPr wrap="none" lIns="0" tIns="0" rIns="0" bIns="0" rtlCol="0" anchor="t"/>
          <a:lstStyle/>
          <a:p>
            <a:pPr algn="l" indent="0" marL="0">
              <a:lnSpc>
                <a:spcPts val="1650"/>
              </a:lnSpc>
              <a:buNone/>
            </a:pPr>
            <a:r>
              <a:rPr lang="en-US" sz="1350" dirty="0">
                <a:solidFill>
                  <a:srgbClr val="000000"/>
                </a:solidFill>
                <a:latin typeface="Fira Mono Medium" pitchFamily="34" charset="0"/>
                <a:ea typeface="Fira Mono Medium" pitchFamily="34" charset="-122"/>
                <a:cs typeface="Fira Mono Medium" pitchFamily="34" charset="-120"/>
              </a:rPr>
              <a:t>Feature Expansion</a:t>
            </a:r>
            <a:endParaRPr lang="en-US" sz="1350" dirty="0"/>
          </a:p>
        </p:txBody>
      </p:sp>
      <p:sp>
        <p:nvSpPr>
          <p:cNvPr id="8" name="Text 5"/>
          <p:cNvSpPr/>
          <p:nvPr/>
        </p:nvSpPr>
        <p:spPr>
          <a:xfrm>
            <a:off x="2557540" y="2798793"/>
            <a:ext cx="2494400" cy="311800"/>
          </a:xfrm>
          <a:prstGeom prst="rect">
            <a:avLst/>
          </a:prstGeom>
          <a:noFill/>
          <a:ln/>
        </p:spPr>
        <p:txBody>
          <a:bodyPr wrap="none" lIns="0" tIns="0" rIns="0" bIns="0" rtlCol="0" anchor="t"/>
          <a:lstStyle/>
          <a:p>
            <a:pPr algn="l" indent="0" marL="0">
              <a:lnSpc>
                <a:spcPts val="1650"/>
              </a:lnSpc>
              <a:buNone/>
            </a:pPr>
            <a:r>
              <a:rPr lang="en-US" sz="1350" dirty="0">
                <a:solidFill>
                  <a:srgbClr val="000000"/>
                </a:solidFill>
                <a:latin typeface="Fira Mono Medium" pitchFamily="34" charset="0"/>
                <a:ea typeface="Fira Mono Medium" pitchFamily="34" charset="-122"/>
                <a:cs typeface="Fira Mono Medium" pitchFamily="34" charset="-120"/>
              </a:rPr>
              <a:t>MVP Launch</a:t>
            </a:r>
            <a:endParaRPr lang="en-US" sz="1350" dirty="0"/>
          </a:p>
        </p:txBody>
      </p:sp>
      <p:sp>
        <p:nvSpPr>
          <p:cNvPr id="9" name="Text 6"/>
          <p:cNvSpPr/>
          <p:nvPr/>
        </p:nvSpPr>
        <p:spPr>
          <a:xfrm>
            <a:off x="793790" y="7196257"/>
            <a:ext cx="13042821" cy="308372"/>
          </a:xfrm>
          <a:prstGeom prst="rect">
            <a:avLst/>
          </a:prstGeom>
          <a:noFill/>
          <a:ln/>
        </p:spPr>
        <p:txBody>
          <a:bodyPr wrap="none" lIns="0" tIns="0" rIns="0" bIns="0" rtlCol="0" anchor="t"/>
          <a:lstStyle/>
          <a:p>
            <a:pPr algn="l" indent="0" marL="0">
              <a:lnSpc>
                <a:spcPts val="2400"/>
              </a:lnSpc>
              <a:buNone/>
            </a:pPr>
            <a:r>
              <a:rPr lang="en-US" sz="1500" dirty="0">
                <a:solidFill>
                  <a:srgbClr val="E0D6DE"/>
                </a:solidFill>
                <a:latin typeface="Fira Sans" pitchFamily="34" charset="0"/>
                <a:ea typeface="Fira Sans" pitchFamily="34" charset="-122"/>
                <a:cs typeface="Fira Sans" pitchFamily="34" charset="-120"/>
              </a:rPr>
              <a:t>Each phase builds upon the last, ensuring a robust and well-validated product as we scale.</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1736646" y="1165027"/>
            <a:ext cx="5670590" cy="708779"/>
          </a:xfrm>
          <a:prstGeom prst="rect">
            <a:avLst/>
          </a:prstGeom>
          <a:noFill/>
          <a:ln/>
        </p:spPr>
        <p:txBody>
          <a:bodyPr wrap="none" lIns="0" tIns="0" rIns="0" bIns="0" rtlCol="0" anchor="t"/>
          <a:lstStyle/>
          <a:p>
            <a:pPr algn="ctr" indent="0" marL="0">
              <a:lnSpc>
                <a:spcPts val="5550"/>
              </a:lnSpc>
              <a:buNone/>
            </a:pPr>
            <a:r>
              <a:rPr lang="en-US" sz="4450" dirty="0">
                <a:solidFill>
                  <a:srgbClr val="FF6BD8"/>
                </a:solidFill>
                <a:latin typeface="Fira Mono Medium" pitchFamily="34" charset="0"/>
                <a:ea typeface="Fira Mono Medium" pitchFamily="34" charset="-122"/>
                <a:cs typeface="Fira Mono Medium" pitchFamily="34" charset="-120"/>
              </a:rPr>
              <a:t>Meet</a:t>
            </a:r>
            <a:pPr algn="ctr" indent="0" marL="0">
              <a:lnSpc>
                <a:spcPts val="5550"/>
              </a:lnSpc>
              <a:buNone/>
            </a:pPr>
            <a:r>
              <a:rPr lang="en-US" sz="4450" dirty="0">
                <a:solidFill>
                  <a:srgbClr val="FBF3FA"/>
                </a:solidFill>
                <a:latin typeface="Fira Mono Medium" pitchFamily="34" charset="0"/>
                <a:ea typeface="Fira Mono Medium" pitchFamily="34" charset="-122"/>
                <a:cs typeface="Fira Mono Medium" pitchFamily="34" charset="-120"/>
              </a:rPr>
              <a:t> Team 1023</a:t>
            </a:r>
            <a:endParaRPr lang="en-US" sz="4450" dirty="0"/>
          </a:p>
        </p:txBody>
      </p:sp>
      <p:sp>
        <p:nvSpPr>
          <p:cNvPr id="4" name="Text 1"/>
          <p:cNvSpPr/>
          <p:nvPr/>
        </p:nvSpPr>
        <p:spPr>
          <a:xfrm>
            <a:off x="793790" y="2213967"/>
            <a:ext cx="7556421" cy="725805"/>
          </a:xfrm>
          <a:prstGeom prst="rect">
            <a:avLst/>
          </a:prstGeom>
          <a:noFill/>
          <a:ln/>
        </p:spPr>
        <p:txBody>
          <a:bodyPr wrap="square" lIns="0" tIns="0" rIns="0" bIns="0" rtlCol="0" anchor="t"/>
          <a:lstStyle/>
          <a:p>
            <a:pPr algn="ctr" indent="0" marL="0">
              <a:lnSpc>
                <a:spcPts val="2850"/>
              </a:lnSpc>
              <a:buNone/>
            </a:pPr>
            <a:r>
              <a:rPr lang="en-US" sz="1750" dirty="0">
                <a:solidFill>
                  <a:srgbClr val="E0D6DE"/>
                </a:solidFill>
                <a:latin typeface="Fira Sans" pitchFamily="34" charset="0"/>
                <a:ea typeface="Fira Sans" pitchFamily="34" charset="-122"/>
                <a:cs typeface="Fira Sans" pitchFamily="34" charset="-120"/>
              </a:rPr>
              <a:t>We are a dedicated team passionate about solving real-world problems through innovative technology.</a:t>
            </a:r>
            <a:endParaRPr lang="en-US" sz="1750" dirty="0"/>
          </a:p>
        </p:txBody>
      </p:sp>
      <p:sp>
        <p:nvSpPr>
          <p:cNvPr id="5" name="Text 2"/>
          <p:cNvSpPr/>
          <p:nvPr/>
        </p:nvSpPr>
        <p:spPr>
          <a:xfrm>
            <a:off x="793790" y="3421737"/>
            <a:ext cx="2122765" cy="850583"/>
          </a:xfrm>
          <a:prstGeom prst="rect">
            <a:avLst/>
          </a:prstGeom>
          <a:noFill/>
          <a:ln/>
        </p:spPr>
        <p:txBody>
          <a:bodyPr wrap="square" lIns="0" tIns="0" rIns="0" bIns="0" rtlCol="0" anchor="t"/>
          <a:lstStyle/>
          <a:p>
            <a:pPr algn="l" indent="0" marL="0">
              <a:lnSpc>
                <a:spcPts val="3300"/>
              </a:lnSpc>
              <a:buNone/>
            </a:pPr>
            <a:r>
              <a:rPr lang="en-US" sz="2650" dirty="0">
                <a:solidFill>
                  <a:srgbClr val="FBF3FA"/>
                </a:solidFill>
                <a:latin typeface="Fira Mono Medium" pitchFamily="34" charset="0"/>
                <a:ea typeface="Fira Mono Medium" pitchFamily="34" charset="-122"/>
                <a:cs typeface="Fira Mono Medium" pitchFamily="34" charset="-120"/>
              </a:rPr>
              <a:t>Raunak Taneja</a:t>
            </a:r>
            <a:endParaRPr lang="en-US" sz="2650" dirty="0"/>
          </a:p>
        </p:txBody>
      </p:sp>
      <p:sp>
        <p:nvSpPr>
          <p:cNvPr id="6" name="Text 3"/>
          <p:cNvSpPr/>
          <p:nvPr/>
        </p:nvSpPr>
        <p:spPr>
          <a:xfrm>
            <a:off x="793790" y="4499134"/>
            <a:ext cx="2122765" cy="362903"/>
          </a:xfrm>
          <a:prstGeom prst="rect">
            <a:avLst/>
          </a:prstGeom>
          <a:noFill/>
          <a:ln/>
        </p:spPr>
        <p:txBody>
          <a:bodyPr wrap="none" lIns="0" tIns="0" rIns="0" bIns="0" rtlCol="0" anchor="t"/>
          <a:lstStyle/>
          <a:p>
            <a:pPr algn="l" indent="0" marL="0">
              <a:lnSpc>
                <a:spcPts val="2850"/>
              </a:lnSpc>
              <a:buNone/>
            </a:pPr>
            <a:r>
              <a:rPr lang="en-US" sz="1750" i="1" dirty="0">
                <a:solidFill>
                  <a:srgbClr val="E0D6DE"/>
                </a:solidFill>
                <a:latin typeface="Fira Sans" pitchFamily="34" charset="0"/>
                <a:ea typeface="Fira Sans" pitchFamily="34" charset="-122"/>
                <a:cs typeface="Fira Sans" pitchFamily="34" charset="-120"/>
              </a:rPr>
              <a:t>(1023A)</a:t>
            </a:r>
            <a:endParaRPr lang="en-US" sz="1750" dirty="0"/>
          </a:p>
        </p:txBody>
      </p:sp>
      <p:sp>
        <p:nvSpPr>
          <p:cNvPr id="7" name="Text 4"/>
          <p:cNvSpPr/>
          <p:nvPr/>
        </p:nvSpPr>
        <p:spPr>
          <a:xfrm>
            <a:off x="3477578" y="3421737"/>
            <a:ext cx="2122765" cy="850583"/>
          </a:xfrm>
          <a:prstGeom prst="rect">
            <a:avLst/>
          </a:prstGeom>
          <a:noFill/>
          <a:ln/>
        </p:spPr>
        <p:txBody>
          <a:bodyPr wrap="square" lIns="0" tIns="0" rIns="0" bIns="0" rtlCol="0" anchor="t"/>
          <a:lstStyle/>
          <a:p>
            <a:pPr algn="l" indent="0" marL="0">
              <a:lnSpc>
                <a:spcPts val="3300"/>
              </a:lnSpc>
              <a:buNone/>
            </a:pPr>
            <a:r>
              <a:rPr lang="en-US" sz="2650" dirty="0">
                <a:solidFill>
                  <a:srgbClr val="FBF3FA"/>
                </a:solidFill>
                <a:latin typeface="Fira Mono Medium" pitchFamily="34" charset="0"/>
                <a:ea typeface="Fira Mono Medium" pitchFamily="34" charset="-122"/>
                <a:cs typeface="Fira Mono Medium" pitchFamily="34" charset="-120"/>
              </a:rPr>
              <a:t>Daiwik Puri</a:t>
            </a:r>
            <a:endParaRPr lang="en-US" sz="2650" dirty="0"/>
          </a:p>
        </p:txBody>
      </p:sp>
      <p:sp>
        <p:nvSpPr>
          <p:cNvPr id="8" name="Text 5"/>
          <p:cNvSpPr/>
          <p:nvPr/>
        </p:nvSpPr>
        <p:spPr>
          <a:xfrm>
            <a:off x="3477578" y="4499134"/>
            <a:ext cx="2122765" cy="362903"/>
          </a:xfrm>
          <a:prstGeom prst="rect">
            <a:avLst/>
          </a:prstGeom>
          <a:noFill/>
          <a:ln/>
        </p:spPr>
        <p:txBody>
          <a:bodyPr wrap="none" lIns="0" tIns="0" rIns="0" bIns="0" rtlCol="0" anchor="t"/>
          <a:lstStyle/>
          <a:p>
            <a:pPr algn="l" indent="0" marL="0">
              <a:lnSpc>
                <a:spcPts val="2850"/>
              </a:lnSpc>
              <a:buNone/>
            </a:pPr>
            <a:r>
              <a:rPr lang="en-US" sz="1750" i="1" dirty="0">
                <a:solidFill>
                  <a:srgbClr val="E0D6DE"/>
                </a:solidFill>
                <a:latin typeface="Fira Sans" pitchFamily="34" charset="0"/>
                <a:ea typeface="Fira Sans" pitchFamily="34" charset="-122"/>
                <a:cs typeface="Fira Sans" pitchFamily="34" charset="-120"/>
              </a:rPr>
              <a:t>(1023B)</a:t>
            </a:r>
            <a:endParaRPr lang="en-US" sz="1750" dirty="0"/>
          </a:p>
        </p:txBody>
      </p:sp>
      <p:sp>
        <p:nvSpPr>
          <p:cNvPr id="9" name="Text 6"/>
          <p:cNvSpPr/>
          <p:nvPr/>
        </p:nvSpPr>
        <p:spPr>
          <a:xfrm>
            <a:off x="6161365" y="3421737"/>
            <a:ext cx="2203847" cy="425291"/>
          </a:xfrm>
          <a:prstGeom prst="rect">
            <a:avLst/>
          </a:prstGeom>
          <a:noFill/>
          <a:ln/>
        </p:spPr>
        <p:txBody>
          <a:bodyPr wrap="none" lIns="0" tIns="0" rIns="0" bIns="0" rtlCol="0" anchor="t"/>
          <a:lstStyle/>
          <a:p>
            <a:pPr algn="l" indent="0" marL="0">
              <a:lnSpc>
                <a:spcPts val="3300"/>
              </a:lnSpc>
              <a:buNone/>
            </a:pPr>
            <a:r>
              <a:rPr lang="en-US" sz="2650" dirty="0">
                <a:solidFill>
                  <a:srgbClr val="FBF3FA"/>
                </a:solidFill>
                <a:latin typeface="Fira Mono Medium" pitchFamily="34" charset="0"/>
                <a:ea typeface="Fira Mono Medium" pitchFamily="34" charset="-122"/>
                <a:cs typeface="Fira Mono Medium" pitchFamily="34" charset="-120"/>
              </a:rPr>
              <a:t>Aansh Goel</a:t>
            </a:r>
            <a:endParaRPr lang="en-US" sz="2650" dirty="0"/>
          </a:p>
        </p:txBody>
      </p:sp>
      <p:sp>
        <p:nvSpPr>
          <p:cNvPr id="10" name="Text 7"/>
          <p:cNvSpPr/>
          <p:nvPr/>
        </p:nvSpPr>
        <p:spPr>
          <a:xfrm>
            <a:off x="6161365" y="4073843"/>
            <a:ext cx="2203847" cy="362903"/>
          </a:xfrm>
          <a:prstGeom prst="rect">
            <a:avLst/>
          </a:prstGeom>
          <a:noFill/>
          <a:ln/>
        </p:spPr>
        <p:txBody>
          <a:bodyPr wrap="none" lIns="0" tIns="0" rIns="0" bIns="0" rtlCol="0" anchor="t"/>
          <a:lstStyle/>
          <a:p>
            <a:pPr algn="l" indent="0" marL="0">
              <a:lnSpc>
                <a:spcPts val="2850"/>
              </a:lnSpc>
              <a:buNone/>
            </a:pPr>
            <a:r>
              <a:rPr lang="en-US" sz="1750" i="1" dirty="0">
                <a:solidFill>
                  <a:srgbClr val="E0D6DE"/>
                </a:solidFill>
                <a:latin typeface="Fira Sans" pitchFamily="34" charset="0"/>
                <a:ea typeface="Fira Sans" pitchFamily="34" charset="-122"/>
                <a:cs typeface="Fira Sans" pitchFamily="34" charset="-120"/>
              </a:rPr>
              <a:t>(1023C)</a:t>
            </a:r>
            <a:endParaRPr lang="en-US" sz="1750" dirty="0"/>
          </a:p>
        </p:txBody>
      </p:sp>
      <p:sp>
        <p:nvSpPr>
          <p:cNvPr id="11" name="Text 8"/>
          <p:cNvSpPr/>
          <p:nvPr/>
        </p:nvSpPr>
        <p:spPr>
          <a:xfrm>
            <a:off x="1133951" y="5661422"/>
            <a:ext cx="7216259" cy="1062990"/>
          </a:xfrm>
          <a:prstGeom prst="rect">
            <a:avLst/>
          </a:prstGeom>
          <a:noFill/>
          <a:ln/>
        </p:spPr>
        <p:txBody>
          <a:bodyPr wrap="square" lIns="0" tIns="0" rIns="0" bIns="0" rtlCol="0" anchor="t"/>
          <a:lstStyle/>
          <a:p>
            <a:pPr algn="ctr" indent="0" marL="0">
              <a:lnSpc>
                <a:spcPts val="2750"/>
              </a:lnSpc>
              <a:buNone/>
            </a:pPr>
            <a:r>
              <a:rPr lang="en-US" sz="2200" dirty="0">
                <a:solidFill>
                  <a:srgbClr val="FBF3FA"/>
                </a:solidFill>
                <a:latin typeface="Fira Mono Medium" pitchFamily="34" charset="0"/>
                <a:ea typeface="Fira Mono Medium" pitchFamily="34" charset="-122"/>
                <a:cs typeface="Fira Mono Medium" pitchFamily="34" charset="-120"/>
              </a:rPr>
              <a:t>"Committed to revolutionizing queue management for a more efficient and equitable world."</a:t>
            </a:r>
            <a:endParaRPr lang="en-US" sz="2200" dirty="0"/>
          </a:p>
        </p:txBody>
      </p:sp>
      <p:sp>
        <p:nvSpPr>
          <p:cNvPr id="12" name="Shape 9"/>
          <p:cNvSpPr/>
          <p:nvPr/>
        </p:nvSpPr>
        <p:spPr>
          <a:xfrm>
            <a:off x="793790" y="5321260"/>
            <a:ext cx="30480" cy="1743313"/>
          </a:xfrm>
          <a:prstGeom prst="rect">
            <a:avLst/>
          </a:prstGeom>
          <a:solidFill>
            <a:srgbClr val="FF6BD8"/>
          </a:solidFill>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2025-08-09T20:01:19Z</dcterms:created>
  <dcterms:modified xsi:type="dcterms:W3CDTF">2025-08-09T20:01:19Z</dcterms:modified>
</cp:coreProperties>
</file>